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710" r:id="rId1"/>
  </p:sldMasterIdLst>
  <p:notesMasterIdLst>
    <p:notesMasterId r:id="rId15"/>
  </p:notesMasterIdLst>
  <p:sldIdLst>
    <p:sldId id="257" r:id="rId2"/>
    <p:sldId id="272" r:id="rId3"/>
    <p:sldId id="263" r:id="rId4"/>
    <p:sldId id="256" r:id="rId5"/>
    <p:sldId id="271" r:id="rId6"/>
    <p:sldId id="264" r:id="rId7"/>
    <p:sldId id="265" r:id="rId8"/>
    <p:sldId id="266" r:id="rId9"/>
    <p:sldId id="270" r:id="rId10"/>
    <p:sldId id="267" r:id="rId11"/>
    <p:sldId id="268" r:id="rId12"/>
    <p:sldId id="273" r:id="rId13"/>
    <p:sldId id="269" r:id="rId14"/>
  </p:sldIdLst>
  <p:sldSz cx="12192000" cy="6858000"/>
  <p:notesSz cx="6797675" cy="992822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5434" autoAdjust="0"/>
  </p:normalViewPr>
  <p:slideViewPr>
    <p:cSldViewPr snapToGrid="0">
      <p:cViewPr varScale="1">
        <p:scale>
          <a:sx n="83" d="100"/>
          <a:sy n="83" d="100"/>
        </p:scale>
        <p:origin x="780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E:\IdeaGenerationBootCamp\FullList%20Sarah%20Morgan_BnM_2018_04_09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400" b="1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IE"/>
              <a:t>Job Family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1" i="0" u="none" strike="noStrike" kern="1200" baseline="0">
              <a:solidFill>
                <a:schemeClr val="accent1">
                  <a:lumMod val="50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0234601924759408"/>
          <c:y val="0.13004629629629633"/>
          <c:w val="0.61754286964129479"/>
          <c:h val="0.72088764946048411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accent1">
                <a:alpha val="85000"/>
              </a:schemeClr>
            </a:solidFill>
            <a:ln w="9525" cap="flat" cmpd="sng" algn="ctr">
              <a:solidFill>
                <a:schemeClr val="lt1">
                  <a:alpha val="50000"/>
                </a:schemeClr>
              </a:solidFill>
              <a:round/>
            </a:ln>
            <a:effectLst/>
          </c:spPr>
          <c:invertIfNegative val="0"/>
          <c:dLbls>
            <c:dLbl>
              <c:idx val="4"/>
              <c:layout>
                <c:manualLayout>
                  <c:x val="-2.6610943934101013E-2"/>
                  <c:y val="6.980629015023455E-17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3-FD03-4BFC-A618-3BDFAC8DC863}"/>
                </c:ext>
              </c:extLst>
            </c:dLbl>
            <c:dLbl>
              <c:idx val="5"/>
              <c:layout>
                <c:manualLayout>
                  <c:x val="-2.633042219470071E-2"/>
                  <c:y val="-7.6153196245587465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2-FD03-4BFC-A618-3BDFAC8DC863}"/>
                </c:ext>
              </c:extLst>
            </c:dLbl>
            <c:dLbl>
              <c:idx val="7"/>
              <c:layout>
                <c:manualLayout>
                  <c:x val="-2.4140731911735828E-2"/>
                  <c:y val="-7.6153196245587812E-3"/>
                </c:manualLayout>
              </c:layout>
              <c:dLblPos val="outEnd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1-FD03-4BFC-A618-3BDFAC8DC86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2000" b="1" i="0" u="none" strike="noStrike" kern="1200" baseline="0">
                    <a:solidFill>
                      <a:schemeClr val="accent1">
                        <a:lumMod val="50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>
                      <a:solidFill>
                        <a:schemeClr val="dk1">
                          <a:lumMod val="50000"/>
                          <a:lumOff val="50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Sheet1!$H$10:$H$19</c:f>
              <c:strCache>
                <c:ptCount val="10"/>
                <c:pt idx="0">
                  <c:v>Admin Fac Land &amp; Legal</c:v>
                </c:pt>
                <c:pt idx="1">
                  <c:v>Asset Management</c:v>
                </c:pt>
                <c:pt idx="2">
                  <c:v>Finance</c:v>
                </c:pt>
                <c:pt idx="3">
                  <c:v>Human Resources</c:v>
                </c:pt>
                <c:pt idx="4">
                  <c:v>IT</c:v>
                </c:pt>
                <c:pt idx="5">
                  <c:v>Marketing</c:v>
                </c:pt>
                <c:pt idx="6">
                  <c:v>Operations</c:v>
                </c:pt>
                <c:pt idx="7">
                  <c:v>Sales/Business Development</c:v>
                </c:pt>
                <c:pt idx="8">
                  <c:v>Supply Chain/Logistics</c:v>
                </c:pt>
                <c:pt idx="9">
                  <c:v>Technical</c:v>
                </c:pt>
              </c:strCache>
            </c:strRef>
          </c:cat>
          <c:val>
            <c:numRef>
              <c:f>Sheet1!$I$10:$I$19</c:f>
              <c:numCache>
                <c:formatCode>General</c:formatCode>
                <c:ptCount val="10"/>
                <c:pt idx="0">
                  <c:v>12</c:v>
                </c:pt>
                <c:pt idx="1">
                  <c:v>38</c:v>
                </c:pt>
                <c:pt idx="2">
                  <c:v>22</c:v>
                </c:pt>
                <c:pt idx="3">
                  <c:v>6</c:v>
                </c:pt>
                <c:pt idx="4">
                  <c:v>9</c:v>
                </c:pt>
                <c:pt idx="5">
                  <c:v>8</c:v>
                </c:pt>
                <c:pt idx="6">
                  <c:v>200</c:v>
                </c:pt>
                <c:pt idx="7">
                  <c:v>8</c:v>
                </c:pt>
                <c:pt idx="8">
                  <c:v>63</c:v>
                </c:pt>
                <c:pt idx="9">
                  <c:v>20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03-4BFC-A618-3BDFAC8DC863}"/>
            </c:ext>
          </c:extLst>
        </c:ser>
        <c:dLbls>
          <c:dLblPos val="inEnd"/>
          <c:showLegendKey val="0"/>
          <c:showVal val="1"/>
          <c:showCatName val="0"/>
          <c:showSerName val="0"/>
          <c:showPercent val="0"/>
          <c:showBubbleSize val="0"/>
        </c:dLbls>
        <c:gapWidth val="65"/>
        <c:axId val="495564968"/>
        <c:axId val="495565296"/>
      </c:barChart>
      <c:catAx>
        <c:axId val="495564968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19050" cap="flat" cmpd="sng" algn="ctr">
            <a:solidFill>
              <a:schemeClr val="dk1">
                <a:lumMod val="75000"/>
                <a:lumOff val="2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cap="all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565296"/>
        <c:crosses val="autoZero"/>
        <c:auto val="1"/>
        <c:lblAlgn val="ctr"/>
        <c:lblOffset val="100"/>
        <c:noMultiLvlLbl val="0"/>
      </c:catAx>
      <c:valAx>
        <c:axId val="495565296"/>
        <c:scaling>
          <c:orientation val="minMax"/>
        </c:scaling>
        <c:delete val="0"/>
        <c:axPos val="b"/>
        <c:majorGridlines>
          <c:spPr>
            <a:ln w="9525" cap="flat" cmpd="sng" algn="ctr">
              <a:gradFill>
                <a:gsLst>
                  <a:gs pos="100000">
                    <a:schemeClr val="dk1">
                      <a:lumMod val="95000"/>
                      <a:lumOff val="5000"/>
                      <a:alpha val="42000"/>
                    </a:schemeClr>
                  </a:gs>
                  <a:gs pos="0">
                    <a:schemeClr val="lt1">
                      <a:lumMod val="75000"/>
                      <a:alpha val="36000"/>
                    </a:schemeClr>
                  </a:gs>
                </a:gsLst>
                <a:lin ang="5400000" scaled="0"/>
              </a:gra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accent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95564968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gradFill flip="none" rotWithShape="1">
      <a:gsLst>
        <a:gs pos="0">
          <a:schemeClr val="accent1">
            <a:lumMod val="5000"/>
            <a:lumOff val="95000"/>
          </a:schemeClr>
        </a:gs>
        <a:gs pos="74000">
          <a:schemeClr val="accent1">
            <a:lumMod val="45000"/>
            <a:lumOff val="55000"/>
          </a:schemeClr>
        </a:gs>
        <a:gs pos="83000">
          <a:schemeClr val="accent1">
            <a:lumMod val="45000"/>
            <a:lumOff val="55000"/>
          </a:schemeClr>
        </a:gs>
        <a:gs pos="100000">
          <a:schemeClr val="accent1">
            <a:lumMod val="30000"/>
            <a:lumOff val="70000"/>
          </a:schemeClr>
        </a:gs>
      </a:gsLst>
      <a:lin ang="5400000" scaled="1"/>
      <a:tileRect/>
    </a:gradFill>
    <a:ln w="9525" cap="flat" cmpd="sng" algn="ctr">
      <a:solidFill>
        <a:schemeClr val="dk1">
          <a:lumMod val="25000"/>
          <a:lumOff val="75000"/>
        </a:schemeClr>
      </a:solidFill>
      <a:round/>
    </a:ln>
    <a:effectLst/>
  </c:spPr>
  <c:txPr>
    <a:bodyPr/>
    <a:lstStyle/>
    <a:p>
      <a:pPr>
        <a:defRPr sz="2000">
          <a:solidFill>
            <a:schemeClr val="accent1">
              <a:lumMod val="50000"/>
            </a:schemeClr>
          </a:solidFill>
        </a:defRPr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8">
  <cs:axisTitle>
    <cs:lnRef idx="0"/>
    <cs:fillRef idx="0"/>
    <cs:effectRef idx="0"/>
    <cs:fontRef idx="minor">
      <a:schemeClr val="dk1">
        <a:lumMod val="75000"/>
        <a:lumOff val="25000"/>
      </a:schemeClr>
    </cs:fontRef>
    <cs:defRPr sz="900" b="1" kern="1200"/>
  </cs:axisTitle>
  <cs:categoryAxis>
    <cs:lnRef idx="0"/>
    <cs:fillRef idx="0"/>
    <cs:effectRef idx="0"/>
    <cs:fontRef idx="minor">
      <a:schemeClr val="dk1">
        <a:lumMod val="75000"/>
        <a:lumOff val="25000"/>
      </a:schemeClr>
    </cs:fontRef>
    <cs:spPr>
      <a:ln w="190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 cap="all" baseline="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lt1"/>
          </a:gs>
          <a:gs pos="39000">
            <a:schemeClr val="lt1"/>
          </a:gs>
          <a:gs pos="100000">
            <a:schemeClr val="lt1">
              <a:lumMod val="75000"/>
            </a:schemeClr>
          </a:gs>
        </a:gsLst>
        <a:path path="circle">
          <a:fillToRect l="50000" t="-80000" r="50000" b="180000"/>
        </a:path>
        <a:tileRect/>
      </a:gradFill>
      <a:ln w="9525" cap="flat" cmpd="sng" algn="ctr">
        <a:solidFill>
          <a:schemeClr val="dk1">
            <a:lumMod val="25000"/>
            <a:lumOff val="7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1" i="0" u="none" strike="noStrike" kern="1200" baseline="0"/>
  </cs:dataLabel>
  <cs:dataLabelCallout>
    <cs:lnRef idx="0"/>
    <cs:fillRef idx="0"/>
    <cs:effectRef idx="0"/>
    <cs:fontRef idx="minor">
      <a:schemeClr val="lt1"/>
    </cs:fontRef>
    <cs:spPr>
      <a:solidFill>
        <a:schemeClr val="dk1">
          <a:lumMod val="65000"/>
          <a:lumOff val="35000"/>
          <a:alpha val="75000"/>
        </a:schemeClr>
      </a:solidFill>
    </cs:spPr>
    <cs:defRPr sz="90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  <a:ln w="9525" cap="flat" cmpd="sng" algn="ctr">
        <a:solidFill>
          <a:schemeClr val="lt1">
            <a:alpha val="50000"/>
          </a:schemeClr>
        </a:solidFill>
        <a:round/>
      </a:ln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31750" cap="rnd">
        <a:solidFill>
          <a:schemeClr val="phClr">
            <a:alpha val="85000"/>
          </a:schemeClr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>
          <a:alpha val="85000"/>
        </a:schemeClr>
      </a:solidFill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75000"/>
        <a:lumOff val="25000"/>
      </a:schemeClr>
    </cs:fontRef>
    <cs:spPr>
      <a:ln w="9525">
        <a:solidFill>
          <a:schemeClr val="dk1">
            <a:lumMod val="35000"/>
            <a:lumOff val="6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50000"/>
          <a:lumOff val="50000"/>
        </a:schemeClr>
      </a:solidFill>
      <a:ln w="9525">
        <a:solidFill>
          <a:schemeClr val="dk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dk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gradFill>
          <a:gsLst>
            <a:gs pos="100000">
              <a:schemeClr val="dk1">
                <a:lumMod val="95000"/>
                <a:lumOff val="5000"/>
                <a:alpha val="42000"/>
              </a:schemeClr>
            </a:gs>
            <a:gs pos="0">
              <a:schemeClr val="lt1">
                <a:lumMod val="75000"/>
                <a:alpha val="36000"/>
              </a:schemeClr>
            </a:gs>
          </a:gsLst>
          <a:lin ang="5400000" scaled="0"/>
        </a:gra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35000"/>
            <a:lumOff val="65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</a:ln>
    </cs:spPr>
  </cs:leaderLine>
  <cs:legend>
    <cs:lnRef idx="0"/>
    <cs:fillRef idx="0"/>
    <cs:effectRef idx="0"/>
    <cs:fontRef idx="minor">
      <a:schemeClr val="dk1">
        <a:lumMod val="75000"/>
        <a:lumOff val="25000"/>
      </a:schemeClr>
    </cs:fontRef>
    <cs:spPr>
      <a:solidFill>
        <a:schemeClr val="lt1">
          <a:lumMod val="95000"/>
          <a:alpha val="39000"/>
        </a:schemeClr>
      </a:solidFill>
    </cs:spPr>
    <cs:defRPr sz="900" kern="1200"/>
  </cs:legend>
  <cs:plotArea>
    <cs:lnRef idx="0"/>
    <cs:fillRef idx="0"/>
    <cs:effectRef idx="0"/>
    <cs:fontRef idx="minor">
      <a:schemeClr val="dk1"/>
    </cs:fontRef>
  </cs:plotArea>
  <cs:plotArea3D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dk1">
        <a:lumMod val="75000"/>
        <a:lumOff val="25000"/>
      </a:schemeClr>
    </cs:fontRef>
    <cs:spPr>
      <a:ln w="31750" cap="flat" cmpd="sng" algn="ctr">
        <a:solidFill>
          <a:schemeClr val="dk1">
            <a:lumMod val="75000"/>
            <a:lumOff val="2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dk1">
            <a:lumMod val="50000"/>
            <a:lumOff val="50000"/>
          </a:schemeClr>
        </a:solidFill>
        <a:round/>
      </a:ln>
    </cs:spPr>
  </cs:seriesLine>
  <cs:title>
    <cs:lnRef idx="0"/>
    <cs:fillRef idx="0"/>
    <cs:effectRef idx="0"/>
    <cs:fontRef idx="minor">
      <a:schemeClr val="dk1">
        <a:lumMod val="75000"/>
        <a:lumOff val="25000"/>
      </a:schemeClr>
    </cs:fontRef>
    <cs:defRPr sz="1800" b="1" kern="120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75000"/>
        <a:lumOff val="2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dk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dk1">
        <a:lumMod val="75000"/>
        <a:lumOff val="25000"/>
      </a:schemeClr>
    </cs:fontRef>
    <cs:spPr>
      <a:ln>
        <a:noFill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13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006280-7E7D-47DE-9C9B-1622C9799602}" type="datetimeFigureOut">
              <a:rPr lang="en-IE" smtClean="0"/>
              <a:t>24/04/2019</a:t>
            </a:fld>
            <a:endParaRPr lang="en-I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8"/>
            <a:ext cx="5438140" cy="3909239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813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DA284F-4C33-4FF5-9876-AE039039DE4B}" type="slidenum">
              <a:rPr lang="en-IE" smtClean="0"/>
              <a:t>‹#›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900142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A284F-4C33-4FF5-9876-AE039039DE4B}" type="slidenum">
              <a:rPr lang="en-IE" smtClean="0"/>
              <a:t>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8805702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A284F-4C33-4FF5-9876-AE039039DE4B}" type="slidenum">
              <a:rPr lang="en-IE" smtClean="0"/>
              <a:t>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732876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A284F-4C33-4FF5-9876-AE039039DE4B}" type="slidenum">
              <a:rPr lang="en-IE" smtClean="0"/>
              <a:t>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5649772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A284F-4C33-4FF5-9876-AE039039DE4B}" type="slidenum">
              <a:rPr lang="en-IE" smtClean="0"/>
              <a:t>4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69096116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A284F-4C33-4FF5-9876-AE039039DE4B}" type="slidenum">
              <a:rPr lang="en-IE" smtClean="0"/>
              <a:t>5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93171212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A284F-4C33-4FF5-9876-AE039039DE4B}" type="slidenum">
              <a:rPr lang="en-IE" smtClean="0"/>
              <a:t>6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8509455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A284F-4C33-4FF5-9876-AE039039DE4B}" type="slidenum">
              <a:rPr lang="en-IE" smtClean="0"/>
              <a:t>7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1491158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A284F-4C33-4FF5-9876-AE039039DE4B}" type="slidenum">
              <a:rPr lang="en-IE" smtClean="0"/>
              <a:t>8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92710242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A284F-4C33-4FF5-9876-AE039039DE4B}" type="slidenum">
              <a:rPr lang="en-IE" smtClean="0"/>
              <a:t>9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6318136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A284F-4C33-4FF5-9876-AE039039DE4B}" type="slidenum">
              <a:rPr lang="en-IE" smtClean="0"/>
              <a:t>10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3743939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A284F-4C33-4FF5-9876-AE039039DE4B}" type="slidenum">
              <a:rPr lang="en-IE" smtClean="0"/>
              <a:t>11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28315446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A284F-4C33-4FF5-9876-AE039039DE4B}" type="slidenum">
              <a:rPr lang="en-IE" smtClean="0"/>
              <a:t>12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92466670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CDA284F-4C33-4FF5-9876-AE039039DE4B}" type="slidenum">
              <a:rPr lang="en-IE" smtClean="0"/>
              <a:t>13</a:t>
            </a:fld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1077769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9" name="Rectangle 8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Oval 1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Oval 11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0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2099733"/>
            <a:ext cx="8825658" cy="2677648"/>
          </a:xfrm>
          <a:prstGeom prst="rect">
            <a:avLst/>
          </a:prstGeom>
        </p:spPr>
        <p:txBody>
          <a:bodyPr anchor="b"/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 rot="5400000">
            <a:off x="10158984" y="1792224"/>
            <a:ext cx="990599" cy="304799"/>
          </a:xfrm>
        </p:spPr>
        <p:txBody>
          <a:bodyPr/>
          <a:lstStyle>
            <a:lvl1pPr algn="l">
              <a:defRPr b="0">
                <a:solidFill>
                  <a:schemeClr val="bg1"/>
                </a:solidFill>
              </a:defRPr>
            </a:lvl1pPr>
          </a:lstStyle>
          <a:p>
            <a:fld id="{5923F103-BC34-4FE4-A40E-EDDEECFDA5D0}" type="datetimeFigureOut">
              <a:rPr lang="en-US" smtClean="0"/>
              <a:pPr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 rot="5400000">
            <a:off x="8951976" y="3227832"/>
            <a:ext cx="3867912" cy="310896"/>
          </a:xfrm>
        </p:spPr>
        <p:txBody>
          <a:bodyPr/>
          <a:lstStyle>
            <a:lvl1pPr>
              <a:defRPr sz="1000" b="0"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351008" y="292608"/>
            <a:ext cx="838199" cy="767687"/>
          </a:xfrm>
        </p:spPr>
        <p:txBody>
          <a:bodyPr/>
          <a:lstStyle>
            <a:lvl1pPr>
              <a:defRPr sz="2800" b="0" i="0">
                <a:latin typeface="+mj-lt"/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4813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9"/>
            <a:ext cx="8825659" cy="706964"/>
          </a:xfrm>
          <a:prstGeom prst="rect">
            <a:avLst/>
          </a:prstGeom>
        </p:spPr>
        <p:txBody>
          <a:bodyPr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2603500"/>
            <a:ext cx="8825659" cy="3416300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9CA7B-DFD4-44B5-8C60-D14B8CD1FB59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518854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Rectangle 8"/>
            <p:cNvSpPr/>
            <p:nvPr/>
          </p:nvSpPr>
          <p:spPr bwMode="gray">
            <a:xfrm>
              <a:off x="7289800" y="402165"/>
              <a:ext cx="44788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5922489">
              <a:off x="4698352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7" name="Freeform 5"/>
            <p:cNvSpPr/>
            <p:nvPr/>
          </p:nvSpPr>
          <p:spPr bwMode="gray">
            <a:xfrm rot="16200000">
              <a:off x="3787244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679192"/>
            <a:ext cx="4343400" cy="2286000"/>
          </a:xfrm>
          <a:prstGeom prst="rect">
            <a:avLst/>
          </a:prstGeom>
        </p:spPr>
        <p:txBody>
          <a:bodyPr anchor="ctr" anchorCtr="0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94576" y="2679192"/>
            <a:ext cx="3758184" cy="2286000"/>
          </a:xfrm>
        </p:spPr>
        <p:txBody>
          <a:bodyPr anchor="ctr" anchorCtr="0"/>
          <a:lstStyle>
            <a:lvl1pPr marL="0" indent="0" algn="l">
              <a:buNone/>
              <a:defRPr sz="2000" cap="all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34E6425-0181-43F2-84FC-787E803FD2F8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000" b="1"/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2788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54954" y="2603500"/>
            <a:ext cx="4828032" cy="341630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08776" y="2603500"/>
            <a:ext cx="4828032" cy="341630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B8791-F1B0-41E7-B7FD-A781E65C4266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78948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69264"/>
            <a:ext cx="8825659" cy="704088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54954" y="3198448"/>
            <a:ext cx="4828032" cy="284378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08776" y="2606040"/>
            <a:ext cx="48280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08711" y="3187921"/>
            <a:ext cx="4825160" cy="2854311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DD63B2-E120-4ED8-B27B-C685F510A5FE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34417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2144" y="969264"/>
            <a:ext cx="8825659" cy="704088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A18ACC-A947-437B-A130-35BD54FDF1E9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6066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8D7E02-BCB8-4D50-A234-369438C08659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577894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5713412" y="402165"/>
              <a:ext cx="6055253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2229377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3140485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298448"/>
            <a:ext cx="2793159" cy="1597152"/>
          </a:xfrm>
          <a:prstGeom prst="rect">
            <a:avLst/>
          </a:prstGeo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79008" y="1447800"/>
            <a:ext cx="5195997" cy="45720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3" y="3129280"/>
            <a:ext cx="2793159" cy="2895599"/>
          </a:xfrm>
        </p:spPr>
        <p:txBody>
          <a:bodyPr/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6E86A4C-8E40-4F87-A4F0-01A0687C5742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46700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1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Rectangle 7"/>
            <p:cNvSpPr/>
            <p:nvPr/>
          </p:nvSpPr>
          <p:spPr>
            <a:xfrm>
              <a:off x="6172200" y="402165"/>
              <a:ext cx="5596465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9" name="Freeform 5"/>
            <p:cNvSpPr/>
            <p:nvPr/>
          </p:nvSpPr>
          <p:spPr bwMode="gray">
            <a:xfrm rot="16200000">
              <a:off x="32954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0" name="Freeform 5"/>
            <p:cNvSpPr/>
            <p:nvPr/>
          </p:nvSpPr>
          <p:spPr bwMode="gray">
            <a:xfrm rot="15922489">
              <a:off x="4203594" y="1826078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693332"/>
            <a:ext cx="3860259" cy="173566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547870" y="1143000"/>
            <a:ext cx="3227193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5" y="3657600"/>
            <a:ext cx="3859212" cy="1371600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E72C73-2D91-4E12-BA25-F0AA0C03599B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41458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Oval 15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8" name="Freeform 5"/>
            <p:cNvSpPr/>
            <p:nvPr/>
          </p:nvSpPr>
          <p:spPr bwMode="gray">
            <a:xfrm rot="10371525">
              <a:off x="263767" y="443825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10800000">
              <a:off x="459506" y="321130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3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7" y="4969927"/>
            <a:ext cx="8825657" cy="566738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429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">
          <a:xfrm>
            <a:off x="1154957" y="553666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>
                <a:solidFill>
                  <a:schemeClr val="tx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3A1CC3-2375-41D4-9E03-427CAF2A4C1A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42149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0" name="Rectangle 9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>
              <a:off x="455612" y="2801319"/>
              <a:ext cx="11277600" cy="3602637"/>
            </a:xfrm>
            <a:custGeom>
              <a:avLst/>
              <a:gdLst/>
              <a:ahLst/>
              <a:cxnLst/>
              <a:rect l="l" t="t" r="r" b="b"/>
              <a:pathLst>
                <a:path w="10000" h="7946">
                  <a:moveTo>
                    <a:pt x="0" y="0"/>
                  </a:moveTo>
                  <a:lnTo>
                    <a:pt x="0" y="7945"/>
                  </a:lnTo>
                  <a:lnTo>
                    <a:pt x="10000" y="7946"/>
                  </a:lnTo>
                  <a:lnTo>
                    <a:pt x="10000" y="4"/>
                  </a:lnTo>
                  <a:lnTo>
                    <a:pt x="10000" y="4"/>
                  </a:lnTo>
                  <a:lnTo>
                    <a:pt x="9773" y="91"/>
                  </a:lnTo>
                  <a:lnTo>
                    <a:pt x="9547" y="175"/>
                  </a:lnTo>
                  <a:lnTo>
                    <a:pt x="9320" y="256"/>
                  </a:lnTo>
                  <a:lnTo>
                    <a:pt x="9092" y="326"/>
                  </a:lnTo>
                  <a:lnTo>
                    <a:pt x="8865" y="396"/>
                  </a:lnTo>
                  <a:lnTo>
                    <a:pt x="8637" y="462"/>
                  </a:lnTo>
                  <a:lnTo>
                    <a:pt x="8412" y="518"/>
                  </a:lnTo>
                  <a:lnTo>
                    <a:pt x="8184" y="571"/>
                  </a:lnTo>
                  <a:lnTo>
                    <a:pt x="7957" y="620"/>
                  </a:lnTo>
                  <a:lnTo>
                    <a:pt x="7734" y="662"/>
                  </a:lnTo>
                  <a:lnTo>
                    <a:pt x="7508" y="704"/>
                  </a:lnTo>
                  <a:lnTo>
                    <a:pt x="7285" y="739"/>
                  </a:lnTo>
                  <a:lnTo>
                    <a:pt x="7062" y="767"/>
                  </a:lnTo>
                  <a:lnTo>
                    <a:pt x="6840" y="795"/>
                  </a:lnTo>
                  <a:lnTo>
                    <a:pt x="6620" y="819"/>
                  </a:lnTo>
                  <a:lnTo>
                    <a:pt x="6402" y="837"/>
                  </a:lnTo>
                  <a:lnTo>
                    <a:pt x="6184" y="851"/>
                  </a:lnTo>
                  <a:lnTo>
                    <a:pt x="5968" y="865"/>
                  </a:lnTo>
                  <a:lnTo>
                    <a:pt x="5755" y="872"/>
                  </a:lnTo>
                  <a:lnTo>
                    <a:pt x="5542" y="879"/>
                  </a:lnTo>
                  <a:lnTo>
                    <a:pt x="5332" y="882"/>
                  </a:lnTo>
                  <a:lnTo>
                    <a:pt x="5124" y="879"/>
                  </a:lnTo>
                  <a:lnTo>
                    <a:pt x="4918" y="879"/>
                  </a:lnTo>
                  <a:lnTo>
                    <a:pt x="4714" y="872"/>
                  </a:lnTo>
                  <a:lnTo>
                    <a:pt x="4514" y="861"/>
                  </a:lnTo>
                  <a:lnTo>
                    <a:pt x="4316" y="851"/>
                  </a:lnTo>
                  <a:lnTo>
                    <a:pt x="4122" y="840"/>
                  </a:lnTo>
                  <a:lnTo>
                    <a:pt x="3929" y="823"/>
                  </a:lnTo>
                  <a:lnTo>
                    <a:pt x="3739" y="805"/>
                  </a:lnTo>
                  <a:lnTo>
                    <a:pt x="3553" y="788"/>
                  </a:lnTo>
                  <a:lnTo>
                    <a:pt x="3190" y="742"/>
                  </a:lnTo>
                  <a:lnTo>
                    <a:pt x="2842" y="693"/>
                  </a:lnTo>
                  <a:lnTo>
                    <a:pt x="2508" y="641"/>
                  </a:lnTo>
                  <a:lnTo>
                    <a:pt x="2192" y="585"/>
                  </a:lnTo>
                  <a:lnTo>
                    <a:pt x="1890" y="525"/>
                  </a:lnTo>
                  <a:lnTo>
                    <a:pt x="1610" y="462"/>
                  </a:lnTo>
                  <a:lnTo>
                    <a:pt x="1347" y="399"/>
                  </a:lnTo>
                  <a:lnTo>
                    <a:pt x="1105" y="336"/>
                  </a:lnTo>
                  <a:lnTo>
                    <a:pt x="883" y="277"/>
                  </a:lnTo>
                  <a:lnTo>
                    <a:pt x="686" y="221"/>
                  </a:lnTo>
                  <a:lnTo>
                    <a:pt x="508" y="168"/>
                  </a:lnTo>
                  <a:lnTo>
                    <a:pt x="358" y="123"/>
                  </a:lnTo>
                  <a:lnTo>
                    <a:pt x="232" y="81"/>
                  </a:lnTo>
                  <a:lnTo>
                    <a:pt x="59" y="21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9" name="Freeform 5"/>
            <p:cNvSpPr/>
            <p:nvPr/>
          </p:nvSpPr>
          <p:spPr bwMode="gray">
            <a:xfrm rot="21010068">
              <a:off x="8490951" y="2714874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060704"/>
            <a:ext cx="8833104" cy="1371600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2144" y="3547872"/>
            <a:ext cx="8825659" cy="2478024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F16868-8199-4C2C-A5B1-63AEE139F88E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705003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6" name="Rectangle 15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5"/>
            <p:cNvSpPr/>
            <p:nvPr/>
          </p:nvSpPr>
          <p:spPr bwMode="gray">
            <a:xfrm rot="21010068">
              <a:off x="8490951" y="41851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4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7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12" name="TextBox 11"/>
          <p:cNvSpPr txBox="1"/>
          <p:nvPr/>
        </p:nvSpPr>
        <p:spPr bwMode="gray">
          <a:xfrm>
            <a:off x="898295" y="596767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 bwMode="gray">
          <a:xfrm>
            <a:off x="9715063" y="2629300"/>
            <a:ext cx="8019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cs typeface="Arial"/>
              </a:defRPr>
            </a:lvl1pPr>
          </a:lstStyle>
          <a:p>
            <a:pPr lvl="0"/>
            <a:r>
              <a:rPr lang="en-US" sz="9600" dirty="0">
                <a:solidFill>
                  <a:schemeClr val="tx2">
                    <a:lumMod val="40000"/>
                    <a:lumOff val="60000"/>
                  </a:schemeClr>
                </a:solidFill>
              </a:rPr>
              <a:t>”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980517"/>
            <a:ext cx="8460983" cy="2698249"/>
          </a:xfrm>
          <a:prstGeom prst="rect">
            <a:avLst/>
          </a:prstGeom>
        </p:spPr>
        <p:txBody>
          <a:bodyPr anchor="ctr" anchorCtr="0"/>
          <a:lstStyle>
            <a:lvl1pPr>
              <a:defRPr sz="40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 bwMode="gray">
          <a:xfrm>
            <a:off x="1945945" y="3679987"/>
            <a:ext cx="7725772" cy="342174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 sz="1400" cap="small" dirty="0">
                <a:solidFill>
                  <a:schemeClr val="tx2">
                    <a:lumMod val="40000"/>
                    <a:lumOff val="60000"/>
                  </a:schemeClr>
                </a:solidFill>
                <a:latin typeface="+mn-lt"/>
              </a:defRPr>
            </a:lvl1pPr>
          </a:lstStyle>
          <a:p>
            <a:pPr marL="0" lvl="0" indent="0">
              <a:buNone/>
            </a:pPr>
            <a:r>
              <a:rPr lang="en-US" smtClean="0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5029198"/>
            <a:ext cx="8825659" cy="997858"/>
          </a:xfrm>
        </p:spPr>
        <p:txBody>
          <a:bodyPr anchor="ctr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D9FF7F-6988-44CC-821B-644E70CD2F73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009880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1" name="Rectangle 10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Oval 12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Oval 13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Oval 14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7" name="Freeform 5"/>
            <p:cNvSpPr/>
            <p:nvPr/>
          </p:nvSpPr>
          <p:spPr bwMode="gray">
            <a:xfrm rot="21010068">
              <a:off x="8490951" y="4193583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8" name="Freeform 5"/>
            <p:cNvSpPr/>
            <p:nvPr/>
          </p:nvSpPr>
          <p:spPr bwMode="gray">
            <a:xfrm>
              <a:off x="455612" y="4241801"/>
              <a:ext cx="11277600" cy="2337161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2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2373525"/>
            <a:ext cx="8865623" cy="1819656"/>
          </a:xfrm>
          <a:prstGeom prst="rect">
            <a:avLst/>
          </a:prstGeo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5029200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12C299-16B2-4475-990D-751901EACC14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76866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3129168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1154954" y="3179764"/>
            <a:ext cx="3129168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12721" y="2603500"/>
            <a:ext cx="3145380" cy="576261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4512721" y="3179764"/>
            <a:ext cx="3145380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886700" y="2595032"/>
            <a:ext cx="3161029" cy="58473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886700" y="3179764"/>
            <a:ext cx="3161029" cy="2847290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991" y="2603500"/>
            <a:ext cx="32564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775824" y="2603500"/>
            <a:ext cx="0" cy="3423554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86839-B9D8-4651-8783-F325ECE74E65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32283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 anchor="ctr" anchorCtr="0"/>
          <a:lstStyle>
            <a:lvl1pPr>
              <a:defRPr sz="36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532845"/>
            <a:ext cx="3050438" cy="576260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334552" y="2610916"/>
            <a:ext cx="2691242" cy="1584094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1154954" y="5109107"/>
            <a:ext cx="3050438" cy="91794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68865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748463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4568865" y="5109108"/>
            <a:ext cx="3050438" cy="91257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83433" y="4532842"/>
            <a:ext cx="30504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63031" y="2603500"/>
            <a:ext cx="2691242" cy="159151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83433" y="5109107"/>
            <a:ext cx="3050438" cy="917947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4384245" y="2603500"/>
            <a:ext cx="1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7807352" y="2603500"/>
            <a:ext cx="0" cy="3461811"/>
          </a:xfrm>
          <a:prstGeom prst="line">
            <a:avLst/>
          </a:prstGeom>
          <a:ln w="12700" cmpd="sng">
            <a:solidFill>
              <a:schemeClr val="tx1">
                <a:lumMod val="75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84F64-32F6-45C5-931F-ADC1662401D0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86890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8825659" cy="706964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2595033"/>
            <a:ext cx="8825659" cy="3424768"/>
          </a:xfrm>
        </p:spPr>
        <p:txBody>
          <a:bodyPr vert="eaVert" anchor="t" anchorCtr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6D93-FCAC-47E0-A2EE-787E62CA814C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62499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5" name="Rectangle 14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2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7" name="Oval 16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8" name="Oval 17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Oval 18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5"/>
            <p:cNvSpPr/>
            <p:nvPr/>
          </p:nvSpPr>
          <p:spPr bwMode="gray">
            <a:xfrm rot="5101749">
              <a:off x="6294738" y="457773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13" name="Rectangle 12"/>
            <p:cNvSpPr/>
            <p:nvPr/>
          </p:nvSpPr>
          <p:spPr>
            <a:xfrm>
              <a:off x="414867" y="402165"/>
              <a:ext cx="6510866" cy="605367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5"/>
            <p:cNvSpPr/>
            <p:nvPr/>
          </p:nvSpPr>
          <p:spPr bwMode="gray">
            <a:xfrm rot="5400000">
              <a:off x="4449232" y="2801721"/>
              <a:ext cx="6053670" cy="1254558"/>
            </a:xfrm>
            <a:custGeom>
              <a:avLst/>
              <a:gdLst/>
              <a:ahLst/>
              <a:cxnLst/>
              <a:rect l="l" t="t" r="r" b="b"/>
              <a:pathLst>
                <a:path w="10000" h="8000">
                  <a:moveTo>
                    <a:pt x="0" y="0"/>
                  </a:moveTo>
                  <a:lnTo>
                    <a:pt x="0" y="7970"/>
                  </a:lnTo>
                  <a:lnTo>
                    <a:pt x="10000" y="8000"/>
                  </a:lnTo>
                  <a:lnTo>
                    <a:pt x="10000" y="7"/>
                  </a:lnTo>
                  <a:lnTo>
                    <a:pt x="10000" y="7"/>
                  </a:lnTo>
                  <a:lnTo>
                    <a:pt x="9773" y="156"/>
                  </a:lnTo>
                  <a:lnTo>
                    <a:pt x="9547" y="298"/>
                  </a:lnTo>
                  <a:lnTo>
                    <a:pt x="9320" y="437"/>
                  </a:lnTo>
                  <a:lnTo>
                    <a:pt x="9092" y="556"/>
                  </a:lnTo>
                  <a:lnTo>
                    <a:pt x="8865" y="676"/>
                  </a:lnTo>
                  <a:lnTo>
                    <a:pt x="8637" y="788"/>
                  </a:lnTo>
                  <a:lnTo>
                    <a:pt x="8412" y="884"/>
                  </a:lnTo>
                  <a:lnTo>
                    <a:pt x="8184" y="975"/>
                  </a:lnTo>
                  <a:lnTo>
                    <a:pt x="7957" y="1058"/>
                  </a:lnTo>
                  <a:lnTo>
                    <a:pt x="7734" y="1130"/>
                  </a:lnTo>
                  <a:lnTo>
                    <a:pt x="7508" y="1202"/>
                  </a:lnTo>
                  <a:lnTo>
                    <a:pt x="7285" y="1262"/>
                  </a:lnTo>
                  <a:lnTo>
                    <a:pt x="7062" y="1309"/>
                  </a:lnTo>
                  <a:lnTo>
                    <a:pt x="6840" y="1358"/>
                  </a:lnTo>
                  <a:lnTo>
                    <a:pt x="6620" y="1399"/>
                  </a:lnTo>
                  <a:lnTo>
                    <a:pt x="6402" y="1428"/>
                  </a:lnTo>
                  <a:lnTo>
                    <a:pt x="6184" y="1453"/>
                  </a:lnTo>
                  <a:lnTo>
                    <a:pt x="5968" y="1477"/>
                  </a:lnTo>
                  <a:lnTo>
                    <a:pt x="5755" y="1488"/>
                  </a:lnTo>
                  <a:lnTo>
                    <a:pt x="5542" y="1500"/>
                  </a:lnTo>
                  <a:lnTo>
                    <a:pt x="5332" y="1506"/>
                  </a:lnTo>
                  <a:lnTo>
                    <a:pt x="5124" y="1500"/>
                  </a:lnTo>
                  <a:lnTo>
                    <a:pt x="4918" y="1500"/>
                  </a:lnTo>
                  <a:lnTo>
                    <a:pt x="4714" y="1488"/>
                  </a:lnTo>
                  <a:lnTo>
                    <a:pt x="4514" y="1470"/>
                  </a:lnTo>
                  <a:lnTo>
                    <a:pt x="4316" y="1453"/>
                  </a:lnTo>
                  <a:lnTo>
                    <a:pt x="4122" y="1434"/>
                  </a:lnTo>
                  <a:lnTo>
                    <a:pt x="3929" y="1405"/>
                  </a:lnTo>
                  <a:lnTo>
                    <a:pt x="3739" y="1374"/>
                  </a:lnTo>
                  <a:lnTo>
                    <a:pt x="3553" y="1346"/>
                  </a:lnTo>
                  <a:lnTo>
                    <a:pt x="3190" y="1267"/>
                  </a:lnTo>
                  <a:lnTo>
                    <a:pt x="2842" y="1183"/>
                  </a:lnTo>
                  <a:lnTo>
                    <a:pt x="2508" y="1095"/>
                  </a:lnTo>
                  <a:lnTo>
                    <a:pt x="2192" y="998"/>
                  </a:lnTo>
                  <a:lnTo>
                    <a:pt x="1890" y="897"/>
                  </a:lnTo>
                  <a:lnTo>
                    <a:pt x="1610" y="788"/>
                  </a:lnTo>
                  <a:lnTo>
                    <a:pt x="1347" y="681"/>
                  </a:lnTo>
                  <a:lnTo>
                    <a:pt x="1105" y="574"/>
                  </a:lnTo>
                  <a:lnTo>
                    <a:pt x="883" y="473"/>
                  </a:lnTo>
                  <a:lnTo>
                    <a:pt x="686" y="377"/>
                  </a:lnTo>
                  <a:lnTo>
                    <a:pt x="508" y="286"/>
                  </a:lnTo>
                  <a:lnTo>
                    <a:pt x="358" y="210"/>
                  </a:lnTo>
                  <a:lnTo>
                    <a:pt x="232" y="138"/>
                  </a:lnTo>
                  <a:lnTo>
                    <a:pt x="59" y="35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16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576756" y="1278466"/>
            <a:ext cx="1441567" cy="4748591"/>
          </a:xfrm>
          <a:prstGeom prst="rect">
            <a:avLst/>
          </a:prstGeo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54954" y="1278465"/>
            <a:ext cx="6256025" cy="4748591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879A6-0FD0-4734-A311-86BFCA472E6E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20" name="Rectangle 19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6934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jpe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-1588" y="0"/>
            <a:ext cx="12193588" cy="6861555"/>
            <a:chOff x="-1588" y="0"/>
            <a:chExt cx="12193588" cy="6861555"/>
          </a:xfrm>
        </p:grpSpPr>
        <p:sp>
          <p:nvSpPr>
            <p:cNvPr id="12" name="Rectangle 11"/>
            <p:cNvSpPr/>
            <p:nvPr/>
          </p:nvSpPr>
          <p:spPr>
            <a:xfrm>
              <a:off x="0" y="0"/>
              <a:ext cx="12192000" cy="6858000"/>
            </a:xfrm>
            <a:prstGeom prst="rect">
              <a:avLst/>
            </a:prstGeom>
            <a:blipFill>
              <a:blip r:embed="rId19">
                <a:duotone>
                  <a:schemeClr val="dk2">
                    <a:shade val="69000"/>
                    <a:hueMod val="108000"/>
                    <a:satMod val="164000"/>
                    <a:lumMod val="74000"/>
                  </a:schemeClr>
                  <a:schemeClr val="dk2">
                    <a:tint val="96000"/>
                    <a:hueMod val="88000"/>
                    <a:satMod val="140000"/>
                    <a:lumMod val="132000"/>
                  </a:schemeClr>
                </a:duotone>
              </a:blip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Oval 20"/>
            <p:cNvSpPr/>
            <p:nvPr/>
          </p:nvSpPr>
          <p:spPr>
            <a:xfrm>
              <a:off x="8761412" y="1828800"/>
              <a:ext cx="2819400" cy="28194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7000"/>
                  </a:schemeClr>
                </a:gs>
                <a:gs pos="69000">
                  <a:schemeClr val="accent5">
                    <a:alpha val="0"/>
                  </a:schemeClr>
                </a:gs>
                <a:gs pos="36000">
                  <a:schemeClr val="accent5">
                    <a:alpha val="6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Oval 22"/>
            <p:cNvSpPr/>
            <p:nvPr/>
          </p:nvSpPr>
          <p:spPr>
            <a:xfrm>
              <a:off x="8761412" y="5870955"/>
              <a:ext cx="990600" cy="9906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4000"/>
                  </a:schemeClr>
                </a:gs>
                <a:gs pos="66000">
                  <a:schemeClr val="accent5">
                    <a:alpha val="0"/>
                  </a:schemeClr>
                </a:gs>
                <a:gs pos="36000">
                  <a:schemeClr val="accent5">
                    <a:alpha val="7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Oval 19"/>
            <p:cNvSpPr/>
            <p:nvPr/>
          </p:nvSpPr>
          <p:spPr>
            <a:xfrm>
              <a:off x="-1588" y="2667000"/>
              <a:ext cx="4191000" cy="4191000"/>
            </a:xfrm>
            <a:prstGeom prst="ellipse">
              <a:avLst/>
            </a:prstGeom>
            <a:gradFill flip="none" rotWithShape="1">
              <a:gsLst>
                <a:gs pos="0">
                  <a:schemeClr val="accent5">
                    <a:alpha val="11000"/>
                  </a:schemeClr>
                </a:gs>
                <a:gs pos="75000">
                  <a:schemeClr val="accent5">
                    <a:alpha val="0"/>
                  </a:schemeClr>
                </a:gs>
                <a:gs pos="36000">
                  <a:schemeClr val="accent5">
                    <a:alpha val="1000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4" name="Freeform 5"/>
            <p:cNvSpPr/>
            <p:nvPr/>
          </p:nvSpPr>
          <p:spPr bwMode="gray">
            <a:xfrm rot="21010068">
              <a:off x="8490951" y="1797517"/>
              <a:ext cx="3299407" cy="440924"/>
            </a:xfrm>
            <a:custGeom>
              <a:avLst/>
              <a:gdLst/>
              <a:ahLst/>
              <a:cxnLst/>
              <a:rect l="l" t="t" r="r" b="b"/>
              <a:pathLst>
                <a:path w="10000" h="5291">
                  <a:moveTo>
                    <a:pt x="85" y="2532"/>
                  </a:moveTo>
                  <a:cubicBezTo>
                    <a:pt x="1736" y="3911"/>
                    <a:pt x="7524" y="5298"/>
                    <a:pt x="9958" y="5291"/>
                  </a:cubicBezTo>
                  <a:cubicBezTo>
                    <a:pt x="9989" y="1958"/>
                    <a:pt x="9969" y="3333"/>
                    <a:pt x="10000" y="0"/>
                  </a:cubicBezTo>
                  <a:lnTo>
                    <a:pt x="10000" y="0"/>
                  </a:lnTo>
                  <a:lnTo>
                    <a:pt x="9667" y="204"/>
                  </a:lnTo>
                  <a:lnTo>
                    <a:pt x="9334" y="400"/>
                  </a:lnTo>
                  <a:lnTo>
                    <a:pt x="9001" y="590"/>
                  </a:lnTo>
                  <a:lnTo>
                    <a:pt x="8667" y="753"/>
                  </a:lnTo>
                  <a:lnTo>
                    <a:pt x="8333" y="917"/>
                  </a:lnTo>
                  <a:lnTo>
                    <a:pt x="7999" y="1071"/>
                  </a:lnTo>
                  <a:lnTo>
                    <a:pt x="7669" y="1202"/>
                  </a:lnTo>
                  <a:lnTo>
                    <a:pt x="7333" y="1325"/>
                  </a:lnTo>
                  <a:lnTo>
                    <a:pt x="7000" y="1440"/>
                  </a:lnTo>
                  <a:lnTo>
                    <a:pt x="6673" y="1538"/>
                  </a:lnTo>
                  <a:lnTo>
                    <a:pt x="6340" y="1636"/>
                  </a:lnTo>
                  <a:lnTo>
                    <a:pt x="6013" y="1719"/>
                  </a:lnTo>
                  <a:lnTo>
                    <a:pt x="5686" y="1784"/>
                  </a:lnTo>
                  <a:lnTo>
                    <a:pt x="5359" y="1850"/>
                  </a:lnTo>
                  <a:lnTo>
                    <a:pt x="5036" y="1906"/>
                  </a:lnTo>
                  <a:lnTo>
                    <a:pt x="4717" y="1948"/>
                  </a:lnTo>
                  <a:lnTo>
                    <a:pt x="4396" y="1980"/>
                  </a:lnTo>
                  <a:lnTo>
                    <a:pt x="4079" y="2013"/>
                  </a:lnTo>
                  <a:lnTo>
                    <a:pt x="3766" y="2029"/>
                  </a:lnTo>
                  <a:lnTo>
                    <a:pt x="3454" y="2046"/>
                  </a:lnTo>
                  <a:lnTo>
                    <a:pt x="3145" y="2053"/>
                  </a:lnTo>
                  <a:lnTo>
                    <a:pt x="2839" y="2046"/>
                  </a:lnTo>
                  <a:lnTo>
                    <a:pt x="2537" y="2046"/>
                  </a:lnTo>
                  <a:lnTo>
                    <a:pt x="2238" y="2029"/>
                  </a:lnTo>
                  <a:lnTo>
                    <a:pt x="1943" y="2004"/>
                  </a:lnTo>
                  <a:lnTo>
                    <a:pt x="1653" y="1980"/>
                  </a:lnTo>
                  <a:lnTo>
                    <a:pt x="1368" y="1955"/>
                  </a:lnTo>
                  <a:lnTo>
                    <a:pt x="1085" y="1915"/>
                  </a:lnTo>
                  <a:lnTo>
                    <a:pt x="806" y="1873"/>
                  </a:lnTo>
                  <a:lnTo>
                    <a:pt x="533" y="1833"/>
                  </a:lnTo>
                  <a:lnTo>
                    <a:pt x="0" y="1726"/>
                  </a:lnTo>
                  <a:cubicBezTo>
                    <a:pt x="28" y="1995"/>
                    <a:pt x="57" y="2263"/>
                    <a:pt x="85" y="2532"/>
                  </a:cubicBezTo>
                  <a:close/>
                </a:path>
              </a:pathLst>
            </a:custGeom>
            <a:solidFill>
              <a:schemeClr val="bg1">
                <a:alpha val="20000"/>
              </a:schemeClr>
            </a:solidFill>
            <a:ln>
              <a:noFill/>
            </a:ln>
          </p:spPr>
        </p:sp>
        <p:sp>
          <p:nvSpPr>
            <p:cNvPr id="27" name="Freeform 5"/>
            <p:cNvSpPr/>
            <p:nvPr/>
          </p:nvSpPr>
          <p:spPr bwMode="gray">
            <a:xfrm>
              <a:off x="459506" y="1866405"/>
              <a:ext cx="11277600" cy="4533900"/>
            </a:xfrm>
            <a:custGeom>
              <a:avLst/>
              <a:gdLst/>
              <a:ahLst/>
              <a:cxnLst/>
              <a:rect l="0" t="0" r="r" b="b"/>
              <a:pathLst>
                <a:path w="7104" h="2856">
                  <a:moveTo>
                    <a:pt x="0" y="0"/>
                  </a:moveTo>
                  <a:lnTo>
                    <a:pt x="0" y="2856"/>
                  </a:lnTo>
                  <a:lnTo>
                    <a:pt x="7104" y="2856"/>
                  </a:lnTo>
                  <a:lnTo>
                    <a:pt x="7104" y="1"/>
                  </a:lnTo>
                  <a:lnTo>
                    <a:pt x="7104" y="1"/>
                  </a:lnTo>
                  <a:lnTo>
                    <a:pt x="6943" y="26"/>
                  </a:lnTo>
                  <a:lnTo>
                    <a:pt x="6782" y="50"/>
                  </a:lnTo>
                  <a:lnTo>
                    <a:pt x="6621" y="73"/>
                  </a:lnTo>
                  <a:lnTo>
                    <a:pt x="6459" y="93"/>
                  </a:lnTo>
                  <a:lnTo>
                    <a:pt x="6298" y="113"/>
                  </a:lnTo>
                  <a:lnTo>
                    <a:pt x="6136" y="132"/>
                  </a:lnTo>
                  <a:lnTo>
                    <a:pt x="5976" y="148"/>
                  </a:lnTo>
                  <a:lnTo>
                    <a:pt x="5814" y="163"/>
                  </a:lnTo>
                  <a:lnTo>
                    <a:pt x="5653" y="177"/>
                  </a:lnTo>
                  <a:lnTo>
                    <a:pt x="5494" y="189"/>
                  </a:lnTo>
                  <a:lnTo>
                    <a:pt x="5334" y="201"/>
                  </a:lnTo>
                  <a:lnTo>
                    <a:pt x="5175" y="211"/>
                  </a:lnTo>
                  <a:lnTo>
                    <a:pt x="5017" y="219"/>
                  </a:lnTo>
                  <a:lnTo>
                    <a:pt x="4859" y="227"/>
                  </a:lnTo>
                  <a:lnTo>
                    <a:pt x="4703" y="234"/>
                  </a:lnTo>
                  <a:lnTo>
                    <a:pt x="4548" y="239"/>
                  </a:lnTo>
                  <a:lnTo>
                    <a:pt x="4393" y="243"/>
                  </a:lnTo>
                  <a:lnTo>
                    <a:pt x="4240" y="247"/>
                  </a:lnTo>
                  <a:lnTo>
                    <a:pt x="4088" y="249"/>
                  </a:lnTo>
                  <a:lnTo>
                    <a:pt x="3937" y="251"/>
                  </a:lnTo>
                  <a:lnTo>
                    <a:pt x="3788" y="252"/>
                  </a:lnTo>
                  <a:lnTo>
                    <a:pt x="3640" y="251"/>
                  </a:lnTo>
                  <a:lnTo>
                    <a:pt x="3494" y="251"/>
                  </a:lnTo>
                  <a:lnTo>
                    <a:pt x="3349" y="249"/>
                  </a:lnTo>
                  <a:lnTo>
                    <a:pt x="3207" y="246"/>
                  </a:lnTo>
                  <a:lnTo>
                    <a:pt x="3066" y="243"/>
                  </a:lnTo>
                  <a:lnTo>
                    <a:pt x="2928" y="240"/>
                  </a:lnTo>
                  <a:lnTo>
                    <a:pt x="2791" y="235"/>
                  </a:lnTo>
                  <a:lnTo>
                    <a:pt x="2656" y="230"/>
                  </a:lnTo>
                  <a:lnTo>
                    <a:pt x="2524" y="225"/>
                  </a:lnTo>
                  <a:lnTo>
                    <a:pt x="2266" y="212"/>
                  </a:lnTo>
                  <a:lnTo>
                    <a:pt x="2019" y="198"/>
                  </a:lnTo>
                  <a:lnTo>
                    <a:pt x="1782" y="183"/>
                  </a:lnTo>
                  <a:lnTo>
                    <a:pt x="1557" y="167"/>
                  </a:lnTo>
                  <a:lnTo>
                    <a:pt x="1343" y="150"/>
                  </a:lnTo>
                  <a:lnTo>
                    <a:pt x="1144" y="132"/>
                  </a:lnTo>
                  <a:lnTo>
                    <a:pt x="957" y="114"/>
                  </a:lnTo>
                  <a:lnTo>
                    <a:pt x="785" y="96"/>
                  </a:lnTo>
                  <a:lnTo>
                    <a:pt x="627" y="79"/>
                  </a:lnTo>
                  <a:lnTo>
                    <a:pt x="487" y="63"/>
                  </a:lnTo>
                  <a:lnTo>
                    <a:pt x="361" y="48"/>
                  </a:lnTo>
                  <a:lnTo>
                    <a:pt x="254" y="35"/>
                  </a:lnTo>
                  <a:lnTo>
                    <a:pt x="165" y="23"/>
                  </a:lnTo>
                  <a:lnTo>
                    <a:pt x="42" y="6"/>
                  </a:lnTo>
                  <a:lnTo>
                    <a:pt x="0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  <p:sp>
          <p:nvSpPr>
            <p:cNvPr id="28" name="Freeform 5"/>
            <p:cNvSpPr>
              <a:spLocks noEditPoints="1"/>
            </p:cNvSpPr>
            <p:nvPr/>
          </p:nvSpPr>
          <p:spPr bwMode="gray">
            <a:xfrm>
              <a:off x="0" y="1587"/>
              <a:ext cx="12192000" cy="6856413"/>
            </a:xfrm>
            <a:custGeom>
              <a:avLst/>
              <a:gdLst/>
              <a:ahLst/>
              <a:cxnLst/>
              <a:rect l="0" t="0" r="r" b="b"/>
              <a:pathLst>
                <a:path w="15356" h="8638">
                  <a:moveTo>
                    <a:pt x="0" y="0"/>
                  </a:moveTo>
                  <a:lnTo>
                    <a:pt x="0" y="8638"/>
                  </a:lnTo>
                  <a:lnTo>
                    <a:pt x="15356" y="8638"/>
                  </a:lnTo>
                  <a:lnTo>
                    <a:pt x="15356" y="0"/>
                  </a:lnTo>
                  <a:lnTo>
                    <a:pt x="0" y="0"/>
                  </a:lnTo>
                  <a:close/>
                  <a:moveTo>
                    <a:pt x="14748" y="8038"/>
                  </a:moveTo>
                  <a:lnTo>
                    <a:pt x="600" y="8038"/>
                  </a:lnTo>
                  <a:lnTo>
                    <a:pt x="600" y="592"/>
                  </a:lnTo>
                  <a:lnTo>
                    <a:pt x="14748" y="592"/>
                  </a:lnTo>
                  <a:lnTo>
                    <a:pt x="14748" y="803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</p:sp>
      </p:grpSp>
      <p:sp>
        <p:nvSpPr>
          <p:cNvPr id="30" name="Title Placeholder 1"/>
          <p:cNvSpPr>
            <a:spLocks noGrp="1"/>
          </p:cNvSpPr>
          <p:nvPr>
            <p:ph type="title"/>
          </p:nvPr>
        </p:nvSpPr>
        <p:spPr bwMode="gray">
          <a:xfrm>
            <a:off x="1154954" y="973668"/>
            <a:ext cx="8761413" cy="706964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2603500"/>
            <a:ext cx="8761413" cy="34163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52760" y="6391656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r">
              <a:defRPr sz="1000" b="1" i="0">
                <a:solidFill>
                  <a:schemeClr val="accent1"/>
                </a:solidFill>
              </a:defRPr>
            </a:lvl1pPr>
          </a:lstStyle>
          <a:p>
            <a:fld id="{2BE451C3-0FF4-47C4-B829-773ADF60F88C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57784" y="6391656"/>
            <a:ext cx="3867912" cy="310896"/>
          </a:xfrm>
          <a:prstGeom prst="rect">
            <a:avLst/>
          </a:prstGeom>
        </p:spPr>
        <p:txBody>
          <a:bodyPr vert="horz" lIns="91440" tIns="45720" rIns="91440" bIns="45720" rtlCol="0" anchor="ctr" anchorCtr="0"/>
          <a:lstStyle>
            <a:lvl1pPr algn="l">
              <a:defRPr sz="1000" b="1" i="0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
              </a:t>
            </a:r>
            <a:endParaRPr lang="en-US" dirty="0"/>
          </a:p>
        </p:txBody>
      </p:sp>
      <p:sp>
        <p:nvSpPr>
          <p:cNvPr id="29" name="Rectangle 28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bg1"/>
                </a:solidFill>
              </a:defRPr>
            </a:lvl1pPr>
          </a:lstStyle>
          <a:p>
            <a:fld id="{D57F1E4F-1CFF-5643-939E-217C01CDF565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088207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12" r:id="rId2"/>
    <p:sldLayoutId id="2147483713" r:id="rId3"/>
    <p:sldLayoutId id="2147483714" r:id="rId4"/>
    <p:sldLayoutId id="2147483715" r:id="rId5"/>
    <p:sldLayoutId id="2147483716" r:id="rId6"/>
    <p:sldLayoutId id="2147483717" r:id="rId7"/>
    <p:sldLayoutId id="2147483718" r:id="rId8"/>
    <p:sldLayoutId id="2147483719" r:id="rId9"/>
    <p:sldLayoutId id="2147483720" r:id="rId10"/>
    <p:sldLayoutId id="2147483721" r:id="rId11"/>
    <p:sldLayoutId id="2147483722" r:id="rId12"/>
    <p:sldLayoutId id="2147483723" r:id="rId13"/>
    <p:sldLayoutId id="2147483724" r:id="rId14"/>
    <p:sldLayoutId id="2147483725" r:id="rId15"/>
    <p:sldLayoutId id="2147483726" r:id="rId16"/>
    <p:sldLayoutId id="2147483727" r:id="rId17"/>
  </p:sldLayoutIdLst>
  <p:hf sldNum="0" hdr="0" ftr="0" dt="0"/>
  <p:txStyles>
    <p:titleStyle>
      <a:lvl1pPr algn="l" defTabSz="457200" rtl="0" eaLnBrk="1" latinLnBrk="0" hangingPunct="1">
        <a:spcBef>
          <a:spcPct val="0"/>
        </a:spcBef>
        <a:buNone/>
        <a:defRPr sz="3600" b="0" i="0" kern="1200">
          <a:solidFill>
            <a:schemeClr val="bg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b="0" i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IE" sz="4400" dirty="0" smtClean="0"/>
              <a:t>Regional Transition Team</a:t>
            </a:r>
            <a:r>
              <a:rPr lang="en-IE" sz="2800" dirty="0" smtClean="0"/>
              <a:t/>
            </a:r>
            <a:br>
              <a:rPr lang="en-IE" sz="2800" dirty="0" smtClean="0"/>
            </a:br>
            <a:r>
              <a:rPr lang="en-IE" sz="2800" dirty="0" smtClean="0"/>
              <a:t/>
            </a:r>
            <a:br>
              <a:rPr lang="en-IE" sz="2800" dirty="0" smtClean="0"/>
            </a:br>
            <a:r>
              <a:rPr lang="en-IE" sz="2800" dirty="0"/>
              <a:t/>
            </a:r>
            <a:br>
              <a:rPr lang="en-IE" sz="2800" dirty="0"/>
            </a:br>
            <a:r>
              <a:rPr lang="en-IE" sz="2800" dirty="0" smtClean="0"/>
              <a:t>Midlands Regional Enterprise Plan to 2020</a:t>
            </a:r>
            <a:endParaRPr lang="en-IE" sz="28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7500" lnSpcReduction="20000"/>
          </a:bodyPr>
          <a:lstStyle/>
          <a:p>
            <a:endParaRPr lang="en-IE" dirty="0" smtClean="0"/>
          </a:p>
          <a:p>
            <a:r>
              <a:rPr lang="en-IE" b="1" dirty="0" smtClean="0"/>
              <a:t>Anna Marie Delaney, Chief Executive, Offaly County Council</a:t>
            </a:r>
          </a:p>
          <a:p>
            <a:r>
              <a:rPr lang="en-IE" b="1" dirty="0" smtClean="0"/>
              <a:t>April 30</a:t>
            </a:r>
            <a:r>
              <a:rPr lang="en-IE" b="1" baseline="30000" dirty="0" smtClean="0"/>
              <a:t>th</a:t>
            </a:r>
            <a:r>
              <a:rPr lang="en-IE" b="1" dirty="0" smtClean="0"/>
              <a:t> 2019</a:t>
            </a:r>
            <a:endParaRPr lang="en-IE" b="1" dirty="0"/>
          </a:p>
        </p:txBody>
      </p:sp>
    </p:spTree>
    <p:extLst>
      <p:ext uri="{BB962C8B-B14F-4D97-AF65-F5344CB8AC3E}">
        <p14:creationId xmlns:p14="http://schemas.microsoft.com/office/powerpoint/2010/main" val="4716871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0999" y="811624"/>
            <a:ext cx="8825659" cy="706964"/>
          </a:xfrm>
        </p:spPr>
        <p:txBody>
          <a:bodyPr/>
          <a:lstStyle/>
          <a:p>
            <a:r>
              <a:rPr lang="en-IE" dirty="0" smtClean="0"/>
              <a:t>Bord na Mona &amp; the Midlands……</a:t>
            </a:r>
            <a:br>
              <a:rPr lang="en-IE" dirty="0" smtClean="0"/>
            </a:br>
            <a:r>
              <a:rPr lang="en-IE" dirty="0" smtClean="0"/>
              <a:t>its part of our DNA</a:t>
            </a:r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7284073" y="2314937"/>
            <a:ext cx="4765171" cy="4628492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337921" y="2597858"/>
            <a:ext cx="7312945" cy="3139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E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Bord na </a:t>
            </a:r>
            <a:r>
              <a:rPr lang="en-IE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Mona</a:t>
            </a:r>
            <a:r>
              <a:rPr lang="en-IE" sz="24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IE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has harvested peatlands in the region since 1930’s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E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At the core of many families and communities</a:t>
            </a:r>
          </a:p>
          <a:p>
            <a:pPr marL="342900" indent="-342900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E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Accounts for approx. 2000 direct jobs and supports a further 2000 indirectly </a:t>
            </a:r>
          </a:p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10916069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6313" y="852483"/>
            <a:ext cx="9597509" cy="706964"/>
          </a:xfrm>
        </p:spPr>
        <p:txBody>
          <a:bodyPr/>
          <a:lstStyle/>
          <a:p>
            <a:r>
              <a:rPr lang="en-IE" dirty="0" smtClean="0">
                <a:solidFill>
                  <a:schemeClr val="bg1"/>
                </a:solidFill>
              </a:rPr>
              <a:t>21 Bog Areas will cease operations in 2019</a:t>
            </a:r>
            <a:endParaRPr lang="en-IE" dirty="0">
              <a:solidFill>
                <a:schemeClr val="bg1"/>
              </a:solidFill>
            </a:endParaRPr>
          </a:p>
        </p:txBody>
      </p:sp>
      <p:graphicFrame>
        <p:nvGraphicFramePr>
          <p:cNvPr id="6" name="Content Placeholder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888162052"/>
              </p:ext>
            </p:extLst>
          </p:nvPr>
        </p:nvGraphicFramePr>
        <p:xfrm>
          <a:off x="419099" y="2632075"/>
          <a:ext cx="11249026" cy="365796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84691">
                  <a:extLst>
                    <a:ext uri="{9D8B030D-6E8A-4147-A177-3AD203B41FA5}">
                      <a16:colId xmlns:a16="http://schemas.microsoft.com/office/drawing/2014/main" val="4222019996"/>
                    </a:ext>
                  </a:extLst>
                </a:gridCol>
                <a:gridCol w="1703514">
                  <a:extLst>
                    <a:ext uri="{9D8B030D-6E8A-4147-A177-3AD203B41FA5}">
                      <a16:colId xmlns:a16="http://schemas.microsoft.com/office/drawing/2014/main" val="3578053693"/>
                    </a:ext>
                  </a:extLst>
                </a:gridCol>
                <a:gridCol w="1392928">
                  <a:extLst>
                    <a:ext uri="{9D8B030D-6E8A-4147-A177-3AD203B41FA5}">
                      <a16:colId xmlns:a16="http://schemas.microsoft.com/office/drawing/2014/main" val="44653699"/>
                    </a:ext>
                  </a:extLst>
                </a:gridCol>
                <a:gridCol w="1709456">
                  <a:extLst>
                    <a:ext uri="{9D8B030D-6E8A-4147-A177-3AD203B41FA5}">
                      <a16:colId xmlns:a16="http://schemas.microsoft.com/office/drawing/2014/main" val="2966080523"/>
                    </a:ext>
                  </a:extLst>
                </a:gridCol>
                <a:gridCol w="1383730">
                  <a:extLst>
                    <a:ext uri="{9D8B030D-6E8A-4147-A177-3AD203B41FA5}">
                      <a16:colId xmlns:a16="http://schemas.microsoft.com/office/drawing/2014/main" val="1584544780"/>
                    </a:ext>
                  </a:extLst>
                </a:gridCol>
                <a:gridCol w="1124902">
                  <a:extLst>
                    <a:ext uri="{9D8B030D-6E8A-4147-A177-3AD203B41FA5}">
                      <a16:colId xmlns:a16="http://schemas.microsoft.com/office/drawing/2014/main" val="1880445074"/>
                    </a:ext>
                  </a:extLst>
                </a:gridCol>
                <a:gridCol w="1045263">
                  <a:extLst>
                    <a:ext uri="{9D8B030D-6E8A-4147-A177-3AD203B41FA5}">
                      <a16:colId xmlns:a16="http://schemas.microsoft.com/office/drawing/2014/main" val="982230188"/>
                    </a:ext>
                  </a:extLst>
                </a:gridCol>
                <a:gridCol w="1204542">
                  <a:extLst>
                    <a:ext uri="{9D8B030D-6E8A-4147-A177-3AD203B41FA5}">
                      <a16:colId xmlns:a16="http://schemas.microsoft.com/office/drawing/2014/main" val="2060675039"/>
                    </a:ext>
                  </a:extLst>
                </a:gridCol>
              </a:tblGrid>
              <a:tr h="478258">
                <a:tc>
                  <a:txBody>
                    <a:bodyPr/>
                    <a:lstStyle/>
                    <a:p>
                      <a:pPr algn="l" fontAlgn="ctr"/>
                      <a:r>
                        <a:rPr lang="en-IE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Boora/Blackwater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County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Derrygreenagh</a:t>
                      </a:r>
                      <a:endParaRPr lang="en-I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County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4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Mountdillon</a:t>
                      </a:r>
                      <a:endParaRPr lang="en-IE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County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Horticulture</a:t>
                      </a:r>
                    </a:p>
                    <a:p>
                      <a:pPr algn="l" fontAlgn="ctr"/>
                      <a:r>
                        <a:rPr lang="en-IE" sz="14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IE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Bogs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4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 panose="020F0502020204030204" pitchFamily="34" charset="0"/>
                        </a:rPr>
                        <a:t>County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903338397"/>
                  </a:ext>
                </a:extLst>
              </a:tr>
              <a:tr h="369841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Bellair</a:t>
                      </a:r>
                      <a:endParaRPr lang="en-IE" sz="1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Offaly/Westmeath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Derrylea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Offaly/</a:t>
                      </a:r>
                      <a:r>
                        <a:rPr lang="en-IE" sz="14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Laoise</a:t>
                      </a:r>
                      <a:endParaRPr lang="en-IE" sz="1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Mountdillon</a:t>
                      </a:r>
                      <a:endParaRPr lang="en-IE" sz="1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Roscommon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Umeras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Kildare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278577547"/>
                  </a:ext>
                </a:extLst>
              </a:tr>
              <a:tr h="369841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Kilgarvin/Bunahinley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Westmeath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Toar</a:t>
                      </a:r>
                      <a:endParaRPr lang="en-IE" sz="1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Offaly/Westmeath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Edera</a:t>
                      </a:r>
                      <a:endParaRPr lang="en-IE" sz="1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Longford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4092580"/>
                  </a:ext>
                </a:extLst>
              </a:tr>
              <a:tr h="369841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Drumlosh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Roscommon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Daingean</a:t>
                      </a:r>
                      <a:endParaRPr lang="en-IE" sz="1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Offaly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Coolnagun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Westmeath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019830014"/>
                  </a:ext>
                </a:extLst>
              </a:tr>
              <a:tr h="369841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Derryfadda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Galway/Roscommon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Derryhinch</a:t>
                      </a:r>
                      <a:endParaRPr lang="en-IE" sz="1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Westmeath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Milkernagh</a:t>
                      </a:r>
                      <a:endParaRPr lang="en-IE" sz="1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Westmeath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2322216802"/>
                  </a:ext>
                </a:extLst>
              </a:tr>
              <a:tr h="369841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Kiladerry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Galway/Roscommon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Ballydermot</a:t>
                      </a:r>
                      <a:endParaRPr lang="en-IE" sz="1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Offaly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3105885797"/>
                  </a:ext>
                </a:extLst>
              </a:tr>
              <a:tr h="369841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Castlegar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Galway/Roscommon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Blackriver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Kildare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891916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Gowla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Galway/Roscommon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Drumman</a:t>
                      </a:r>
                      <a:endParaRPr lang="en-IE" sz="1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Offaly/Westmeath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743581162"/>
                  </a:ext>
                </a:extLst>
              </a:tr>
              <a:tr h="369841"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Boughill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Galway/Roscommon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 err="1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Lemonaghan</a:t>
                      </a:r>
                      <a:endParaRPr lang="en-IE" sz="1400" b="1" i="0" u="none" strike="noStrike" dirty="0">
                        <a:solidFill>
                          <a:schemeClr val="accent1">
                            <a:lumMod val="50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Offaly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IE" sz="1400" b="1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IE" sz="1400" b="0" i="0" u="none" strike="noStrike" dirty="0">
                          <a:solidFill>
                            <a:schemeClr val="accent1">
                              <a:lumMod val="50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extLst>
                  <a:ext uri="{0D108BD9-81ED-4DB2-BD59-A6C34878D82A}">
                    <a16:rowId xmlns:a16="http://schemas.microsoft.com/office/drawing/2014/main" val="1180748254"/>
                  </a:ext>
                </a:extLst>
              </a:tr>
              <a:tr h="369841">
                <a:tc>
                  <a:txBody>
                    <a:bodyPr/>
                    <a:lstStyle/>
                    <a:p>
                      <a:pPr algn="l" fontAlgn="ctr"/>
                      <a:r>
                        <a:rPr lang="en-IE" sz="14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4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4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4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4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4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n-IE" sz="14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IE" sz="1100" b="0" i="0" u="none" strike="noStrike" dirty="0">
                          <a:solidFill>
                            <a:schemeClr val="accent6">
                              <a:lumMod val="75000"/>
                            </a:schemeClr>
                          </a:solidFill>
                          <a:effectLst/>
                          <a:latin typeface="Calibri" panose="020F0502020204030204" pitchFamily="34" charset="0"/>
                        </a:rPr>
                        <a:t> </a:t>
                      </a:r>
                    </a:p>
                  </a:txBody>
                  <a:tcPr marL="7620" marR="7620" marT="7620" marB="0" anchor="b"/>
                </a:tc>
                <a:extLst>
                  <a:ext uri="{0D108BD9-81ED-4DB2-BD59-A6C34878D82A}">
                    <a16:rowId xmlns:a16="http://schemas.microsoft.com/office/drawing/2014/main" val="5158996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7278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Employees leaving in 2019</a:t>
            </a:r>
            <a:endParaRPr lang="en-IE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n-IE" dirty="0" smtClean="0">
                <a:solidFill>
                  <a:schemeClr val="accent1">
                    <a:lumMod val="50000"/>
                  </a:schemeClr>
                </a:solidFill>
              </a:rPr>
              <a:t>387 will leave before end of 2019</a:t>
            </a:r>
            <a:endParaRPr lang="en-IE" dirty="0">
              <a:solidFill>
                <a:schemeClr val="accent1">
                  <a:lumMod val="50000"/>
                </a:schemeClr>
              </a:solidFill>
            </a:endParaRP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345311"/>
              </p:ext>
            </p:extLst>
          </p:nvPr>
        </p:nvGraphicFramePr>
        <p:xfrm>
          <a:off x="1154954" y="3390767"/>
          <a:ext cx="7824486" cy="30563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829895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Objectives of Regional Transition Team</a:t>
            </a:r>
            <a:endParaRPr lang="en-IE" dirty="0"/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305716" y="2512937"/>
            <a:ext cx="11465738" cy="30469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R="0" lvl="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chemeClr val="tx2">
                  <a:lumMod val="50000"/>
                </a:schemeClr>
              </a:buClr>
              <a:buSzTx/>
              <a:buFont typeface="Wingdings" panose="05000000000000000000" pitchFamily="2" charset="2"/>
              <a:buChar char="Ø"/>
              <a:tabLst/>
            </a:pPr>
            <a:r>
              <a:rPr kumimoji="0" lang="en-IE" altLang="en-US" sz="2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To pursue funding opportunities and actions to mitigate the impact of the </a:t>
            </a:r>
            <a:r>
              <a:rPr kumimoji="0" lang="en-IE" altLang="en-US" sz="2400" b="0" i="0" u="none" strike="noStrike" cap="none" normalizeH="0" baseline="0" dirty="0" err="1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BnM</a:t>
            </a:r>
            <a:r>
              <a:rPr kumimoji="0" lang="en-IE" altLang="en-US" sz="2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job losses on the individuals concerned, and the impact on the Local and Regional Economy</a:t>
            </a:r>
          </a:p>
          <a:p>
            <a:pPr marR="0" lvl="0" algn="just" defTabSz="914400" rtl="0" eaLnBrk="0" fontAlgn="base" latinLnBrk="0" hangingPunct="0">
              <a:lnSpc>
                <a:spcPct val="200000"/>
              </a:lnSpc>
              <a:spcBef>
                <a:spcPct val="0"/>
              </a:spcBef>
              <a:spcAft>
                <a:spcPct val="0"/>
              </a:spcAft>
              <a:buClr>
                <a:schemeClr val="tx2">
                  <a:lumMod val="50000"/>
                </a:schemeClr>
              </a:buClr>
              <a:buSzTx/>
              <a:buFont typeface="Wingdings" panose="05000000000000000000" pitchFamily="2" charset="2"/>
              <a:buChar char="Ø"/>
              <a:tabLst/>
            </a:pPr>
            <a:r>
              <a:rPr kumimoji="0" lang="en-IE" altLang="en-US" sz="2400" b="0" i="0" u="none" strike="noStrike" cap="none" normalizeH="0" baseline="0" dirty="0" smtClean="0">
                <a:ln>
                  <a:noFill/>
                </a:ln>
                <a:solidFill>
                  <a:schemeClr val="accent1">
                    <a:lumMod val="50000"/>
                  </a:schemeClr>
                </a:solidFill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Position the Region to develop alternative forms of employment, attract investment and maximise existing employment opportunities and resources</a:t>
            </a:r>
            <a:endParaRPr kumimoji="0" lang="en-IE" altLang="en-US" sz="2400" b="0" i="0" u="none" strike="noStrike" cap="none" normalizeH="0" baseline="0" dirty="0" smtClean="0">
              <a:ln>
                <a:noFill/>
              </a:ln>
              <a:solidFill>
                <a:schemeClr val="accent1">
                  <a:lumMod val="50000"/>
                </a:schemeClr>
              </a:solidFill>
              <a:effectLst/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5146297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IE" dirty="0" smtClean="0"/>
              <a:t>Membership </a:t>
            </a:r>
            <a:r>
              <a:rPr lang="en-IE" dirty="0" smtClean="0"/>
              <a:t>of Transition Team </a:t>
            </a:r>
            <a:endParaRPr lang="en-IE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250555" y="2453626"/>
            <a:ext cx="9900441" cy="34163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Bord </a:t>
            </a: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na Mona, Members 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of the Council and executive, </a:t>
            </a:r>
            <a:endParaRPr lang="en-GB" sz="20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LAs: Laois, Longford, Offaly, Westmeath, Roscommon &amp; Kildare</a:t>
            </a: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Local </a:t>
            </a:r>
            <a:r>
              <a:rPr lang="en-GB" sz="2000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Dáil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Deputies, </a:t>
            </a:r>
            <a:endParaRPr lang="en-GB" sz="20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The 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Chair &amp; Secretariat of the </a:t>
            </a: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Midlands Regional 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Enterprise Plan to 2020, </a:t>
            </a:r>
            <a:endParaRPr lang="en-GB" sz="20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Regional 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and local representatives from IDA Ireland</a:t>
            </a: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,  Enterprise 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Ireland, LEOs, </a:t>
            </a:r>
            <a:endParaRPr lang="en-GB" sz="20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Department 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of Employment Affairs and Social Protection, </a:t>
            </a:r>
            <a:endParaRPr lang="en-GB" sz="20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Regional Skills </a:t>
            </a: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Forum,  ETB’s,  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AIT, </a:t>
            </a:r>
            <a:endParaRPr lang="en-GB" sz="20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Chambers </a:t>
            </a:r>
            <a:r>
              <a:rPr lang="en-GB" sz="2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of Commerce, </a:t>
            </a:r>
            <a:endParaRPr lang="en-GB" sz="20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GB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Climate Action Regional Office (CARO)</a:t>
            </a:r>
            <a:endParaRPr lang="en-IE" sz="20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1479805" y="2453626"/>
            <a:ext cx="712196" cy="47486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94488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9883" y="834773"/>
            <a:ext cx="9655800" cy="706964"/>
          </a:xfrm>
        </p:spPr>
        <p:txBody>
          <a:bodyPr/>
          <a:lstStyle/>
          <a:p>
            <a:r>
              <a:rPr lang="en-IE" dirty="0" smtClean="0"/>
              <a:t>Programme of </a:t>
            </a:r>
            <a:r>
              <a:rPr lang="en-IE" dirty="0" smtClean="0"/>
              <a:t>Work to deliver on objectives of the Regional Transition Team</a:t>
            </a: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154954" y="3251682"/>
            <a:ext cx="8825659" cy="34163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WG1 - Securing special status / designation for Offaly and the Midland </a:t>
            </a:r>
            <a:r>
              <a:rPr lang="en-GB" sz="22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</a:p>
          <a:p>
            <a:pPr marL="1168400" lvl="1" indent="-711200">
              <a:lnSpc>
                <a:spcPct val="150000"/>
              </a:lnSpc>
              <a:buNone/>
            </a:pPr>
            <a:r>
              <a:rPr lang="en-GB" sz="2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en-GB" sz="22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Region </a:t>
            </a:r>
            <a:r>
              <a:rPr lang="en-GB" sz="2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&amp; Funding Opportunities</a:t>
            </a:r>
            <a:endParaRPr lang="en-IE" sz="2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358775" indent="-3587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WG2 - Addressing the needs of those offered redundancy &amp; Emerging </a:t>
            </a:r>
            <a:endParaRPr lang="en-GB" sz="22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1168400" indent="-1168400">
              <a:lnSpc>
                <a:spcPct val="150000"/>
              </a:lnSpc>
              <a:buNone/>
            </a:pPr>
            <a:r>
              <a:rPr lang="en-GB" sz="2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en-GB" sz="22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Employment </a:t>
            </a:r>
            <a:r>
              <a:rPr lang="en-GB" sz="2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Opportunities </a:t>
            </a:r>
            <a:endParaRPr lang="en-IE" sz="2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358775" indent="-3587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WG3 - Emerging Property/Land Opportunities</a:t>
            </a:r>
            <a:endParaRPr lang="en-IE" sz="2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358775" indent="-358775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GB" sz="22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WG4 – Marketing Offaly &amp; the Region</a:t>
            </a:r>
            <a:endParaRPr lang="en-IE" sz="22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endParaRPr lang="en-IE" dirty="0"/>
          </a:p>
        </p:txBody>
      </p:sp>
      <p:sp>
        <p:nvSpPr>
          <p:cNvPr id="4" name="TextBox 3"/>
          <p:cNvSpPr txBox="1"/>
          <p:nvPr/>
        </p:nvSpPr>
        <p:spPr>
          <a:xfrm>
            <a:off x="462987" y="2603500"/>
            <a:ext cx="247086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E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4 Working Groups</a:t>
            </a:r>
          </a:p>
        </p:txBody>
      </p:sp>
    </p:spTree>
    <p:extLst>
      <p:ext uri="{BB962C8B-B14F-4D97-AF65-F5344CB8AC3E}">
        <p14:creationId xmlns:p14="http://schemas.microsoft.com/office/powerpoint/2010/main" val="3616456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9995" y="1216039"/>
            <a:ext cx="10234670" cy="579710"/>
          </a:xfrm>
        </p:spPr>
        <p:txBody>
          <a:bodyPr/>
          <a:lstStyle/>
          <a:p>
            <a:r>
              <a:rPr lang="en-GB" sz="2400" b="1" dirty="0">
                <a:solidFill>
                  <a:schemeClr val="bg1"/>
                </a:solidFill>
              </a:rPr>
              <a:t>WG1 - Securing special status / designation for Offaly and the Midland Region &amp; Funding Opportunities</a:t>
            </a:r>
            <a:r>
              <a:rPr lang="en-IE" dirty="0">
                <a:solidFill>
                  <a:schemeClr val="bg1"/>
                </a:solidFill>
              </a:rPr>
              <a:t/>
            </a:r>
            <a:br>
              <a:rPr lang="en-IE" dirty="0">
                <a:solidFill>
                  <a:schemeClr val="bg1"/>
                </a:solidFill>
              </a:rPr>
            </a:br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2202" y="2279408"/>
            <a:ext cx="8825659" cy="3416300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IE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Ministerial Meeting</a:t>
            </a:r>
          </a:p>
          <a:p>
            <a:pPr>
              <a:buFont typeface="Wingdings" panose="05000000000000000000" pitchFamily="2" charset="2"/>
              <a:buChar char="Ø"/>
            </a:pPr>
            <a:endParaRPr lang="en-IE" sz="20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IE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Just </a:t>
            </a:r>
            <a:r>
              <a:rPr lang="en-IE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Transition Platform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E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Progressed by Bord na Mona in close co-operation with Department of Climate Action in terms of Supported by the Regional Transition Team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E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Country </a:t>
            </a:r>
            <a:r>
              <a:rPr lang="en-IE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Team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IE" sz="20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n-IE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European Globalisation Fund</a:t>
            </a:r>
          </a:p>
          <a:p>
            <a:pPr marL="742950" lvl="2" indent="-342900">
              <a:buFont typeface="Wingdings" panose="05000000000000000000" pitchFamily="2" charset="2"/>
              <a:buChar char="Ø"/>
            </a:pPr>
            <a:r>
              <a:rPr lang="en-IE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Dept of Education &amp; Skills in discussion with EU regarding eligibility for </a:t>
            </a:r>
            <a:r>
              <a:rPr lang="en-IE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fund</a:t>
            </a:r>
          </a:p>
          <a:p>
            <a:pPr marL="742950" lvl="2" indent="-342900">
              <a:buFont typeface="Wingdings" panose="05000000000000000000" pitchFamily="2" charset="2"/>
              <a:buChar char="Ø"/>
            </a:pPr>
            <a:endParaRPr lang="en-IE" sz="20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marL="342900" lvl="1" indent="-342900">
              <a:buFont typeface="Wingdings" panose="05000000000000000000" pitchFamily="2" charset="2"/>
              <a:buChar char="Ø"/>
            </a:pPr>
            <a:r>
              <a:rPr lang="en-IE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Climate Action Fund – </a:t>
            </a:r>
            <a:r>
              <a:rPr lang="en-IE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under consideration by </a:t>
            </a:r>
            <a:r>
              <a:rPr lang="en-IE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BnM</a:t>
            </a:r>
            <a:endParaRPr lang="en-IE" sz="20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2629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96138" y="788474"/>
            <a:ext cx="10026190" cy="706964"/>
          </a:xfrm>
        </p:spPr>
        <p:txBody>
          <a:bodyPr/>
          <a:lstStyle/>
          <a:p>
            <a:r>
              <a:rPr lang="en-IE" dirty="0" smtClean="0"/>
              <a:t>Informing Policy…..</a:t>
            </a:r>
            <a:br>
              <a:rPr lang="en-IE" dirty="0" smtClean="0"/>
            </a:br>
            <a:r>
              <a:rPr lang="en-IE" dirty="0" smtClean="0"/>
              <a:t>Midlands </a:t>
            </a:r>
            <a:r>
              <a:rPr lang="en-IE" dirty="0" smtClean="0"/>
              <a:t>Regional </a:t>
            </a:r>
            <a:r>
              <a:rPr lang="en-IE" dirty="0" smtClean="0"/>
              <a:t>Enterprise Plan to 2020</a:t>
            </a:r>
            <a:endParaRPr lang="en-IE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540214" y="2107341"/>
            <a:ext cx="3391053" cy="409467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243804" y="2769682"/>
            <a:ext cx="8744843" cy="535531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Objective 1: Ensuring 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the Midlands is well positioned to address the challenges posed by climate change as it moves towards renewable energy </a:t>
            </a:r>
            <a:endParaRPr lang="en-IE" sz="2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 </a:t>
            </a:r>
            <a:endParaRPr lang="en-IE" sz="24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Action 1: </a:t>
            </a:r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    Support </a:t>
            </a:r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the actions of the Regional Transition Team </a:t>
            </a:r>
            <a:endParaRPr lang="en-GB" sz="24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Action 2:       Support the development &amp; designation of </a:t>
            </a:r>
            <a:r>
              <a:rPr lang="en-GB" sz="2400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Portlaoise</a:t>
            </a:r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</a:p>
          <a:p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		   as </a:t>
            </a:r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low carbon town</a:t>
            </a:r>
          </a:p>
          <a:p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Action 3:      Develop and implement County Climate Adaptation </a:t>
            </a:r>
          </a:p>
          <a:p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              Strategies</a:t>
            </a:r>
          </a:p>
          <a:p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Actions 4-6: Feasibilities  relatin</a:t>
            </a:r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g to development of Energy Park,</a:t>
            </a:r>
          </a:p>
          <a:p>
            <a:r>
              <a:rPr lang="en-GB" sz="24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en-GB" sz="24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                aquaculture trials, herb trials</a:t>
            </a:r>
            <a:endParaRPr lang="en-GB" sz="24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endParaRPr lang="en-GB" sz="2400" b="1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endParaRPr lang="en-GB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r>
              <a:rPr lang="en-US" dirty="0">
                <a:solidFill>
                  <a:schemeClr val="accent1">
                    <a:lumMod val="50000"/>
                  </a:schemeClr>
                </a:solidFill>
              </a:rPr>
              <a:t> </a:t>
            </a:r>
            <a:endParaRPr lang="en-IE" dirty="0">
              <a:solidFill>
                <a:schemeClr val="accent1">
                  <a:lumMod val="50000"/>
                </a:schemeClr>
              </a:solidFill>
            </a:endParaRPr>
          </a:p>
          <a:p>
            <a:endParaRPr lang="en-IE" b="1" dirty="0">
              <a:solidFill>
                <a:schemeClr val="accent1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53103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973668"/>
            <a:ext cx="9267003" cy="706964"/>
          </a:xfrm>
        </p:spPr>
        <p:txBody>
          <a:bodyPr/>
          <a:lstStyle/>
          <a:p>
            <a:r>
              <a:rPr lang="en-GB" sz="2800" b="1" dirty="0">
                <a:solidFill>
                  <a:schemeClr val="bg1"/>
                </a:solidFill>
              </a:rPr>
              <a:t>WG2 - Addressing the needs of those offered redundancy &amp; Emerging Employment Opportunities </a:t>
            </a:r>
            <a:r>
              <a:rPr lang="en-IE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IE" dirty="0">
                <a:solidFill>
                  <a:schemeClr val="accent6">
                    <a:lumMod val="75000"/>
                  </a:schemeClr>
                </a:solidFill>
              </a:rPr>
            </a:b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97258" y="2089601"/>
            <a:ext cx="7194742" cy="3416300"/>
          </a:xfrm>
        </p:spPr>
        <p:txBody>
          <a:bodyPr>
            <a:normAutofit fontScale="25000" lnSpcReduction="20000"/>
          </a:bodyPr>
          <a:lstStyle/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IE" sz="8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Numerous clinics held in bog Communities </a:t>
            </a:r>
            <a:r>
              <a:rPr lang="en-IE" sz="8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facilitated by members </a:t>
            </a:r>
            <a:r>
              <a:rPr lang="en-IE" sz="8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of the Regional Transition Team, including </a:t>
            </a:r>
            <a:r>
              <a:rPr lang="en-GB" sz="8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Department of Employment Affairs and Social Protection, </a:t>
            </a:r>
            <a:r>
              <a:rPr lang="en-GB" sz="8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Regional </a:t>
            </a:r>
            <a:r>
              <a:rPr lang="en-GB" sz="80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Skills Forum,  </a:t>
            </a:r>
            <a:r>
              <a:rPr lang="en-GB" sz="8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ETB’s &amp;  AIT</a:t>
            </a:r>
            <a:endParaRPr lang="en-GB" sz="80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GB" sz="8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AIT &amp; Regional Skills Forum submitted 9 Springboard + applications for skills to advance programmes for those leaving </a:t>
            </a:r>
            <a:r>
              <a:rPr lang="en-GB" sz="8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BnM</a:t>
            </a:r>
            <a:r>
              <a:rPr lang="en-GB" sz="8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through VR – including Advanced manufacturing and Pharma </a:t>
            </a:r>
            <a:r>
              <a:rPr lang="en-GB" sz="8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courses</a:t>
            </a:r>
          </a:p>
          <a:p>
            <a:pPr>
              <a:lnSpc>
                <a:spcPct val="170000"/>
              </a:lnSpc>
              <a:buFont typeface="Wingdings" panose="05000000000000000000" pitchFamily="2" charset="2"/>
              <a:buChar char="Ø"/>
            </a:pPr>
            <a:r>
              <a:rPr lang="en-GB" sz="8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ETBs </a:t>
            </a:r>
            <a:r>
              <a:rPr lang="en-GB" sz="8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and Local Development Companies developing bespoke courses </a:t>
            </a:r>
            <a:r>
              <a:rPr lang="en-GB" sz="8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for Skills to Advance for those accepting VR</a:t>
            </a:r>
            <a:endParaRPr lang="en-GB" sz="80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endParaRPr lang="en-GB" dirty="0" smtClean="0">
              <a:solidFill>
                <a:schemeClr val="accent6">
                  <a:lumMod val="75000"/>
                </a:schemeClr>
              </a:solidFill>
            </a:endParaRPr>
          </a:p>
          <a:p>
            <a:endParaRPr lang="en-IE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06" r="6918"/>
          <a:stretch/>
        </p:blipFill>
        <p:spPr>
          <a:xfrm>
            <a:off x="187287" y="2558005"/>
            <a:ext cx="4846694" cy="41745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2825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8183" y="1410957"/>
            <a:ext cx="10185721" cy="706964"/>
          </a:xfrm>
        </p:spPr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WG3 - Emerging Property/Land Opportunities</a:t>
            </a:r>
            <a:r>
              <a:rPr lang="en-IE" dirty="0">
                <a:solidFill>
                  <a:schemeClr val="accent6">
                    <a:lumMod val="75000"/>
                  </a:schemeClr>
                </a:solidFill>
              </a:rPr>
              <a:t/>
            </a:r>
            <a:br>
              <a:rPr lang="en-IE" dirty="0">
                <a:solidFill>
                  <a:schemeClr val="accent6">
                    <a:lumMod val="75000"/>
                  </a:schemeClr>
                </a:solidFill>
              </a:rPr>
            </a:br>
            <a:endParaRPr lang="en-IE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7329" y="2117921"/>
            <a:ext cx="11444676" cy="341630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E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Bord na Mona set to Expand the Core and Scale the New</a:t>
            </a:r>
          </a:p>
          <a:p>
            <a:pPr marL="0" indent="0" algn="r">
              <a:lnSpc>
                <a:spcPct val="150000"/>
              </a:lnSpc>
              <a:buNone/>
            </a:pPr>
            <a:r>
              <a:rPr lang="en-IE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……. in line with proper and sustainable planning and development 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E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BnM</a:t>
            </a:r>
            <a:r>
              <a:rPr lang="en-IE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IE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undertaking a number of technical trials in sites across the Midlands to develop new business </a:t>
            </a:r>
            <a:r>
              <a:rPr lang="en-IE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e.g</a:t>
            </a:r>
            <a:r>
              <a:rPr lang="en-IE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IE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birchwater</a:t>
            </a:r>
            <a:r>
              <a:rPr lang="en-IE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, aquaculture and herbs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E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BnM</a:t>
            </a:r>
            <a:r>
              <a:rPr lang="en-IE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also in process of identifying sites for expanding their renewable energy projects </a:t>
            </a:r>
            <a:r>
              <a:rPr lang="en-IE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and to develop Energy Parks </a:t>
            </a:r>
            <a:r>
              <a:rPr lang="en-IE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e.g</a:t>
            </a:r>
            <a:r>
              <a:rPr lang="en-IE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</a:t>
            </a:r>
            <a:r>
              <a:rPr lang="en-IE" sz="2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solar, wind farms </a:t>
            </a:r>
            <a:r>
              <a:rPr lang="en-IE" sz="20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etc</a:t>
            </a:r>
            <a:endParaRPr lang="en-IE" sz="20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IE" sz="20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Feasibilities</a:t>
            </a:r>
            <a:r>
              <a:rPr lang="en-IE" sz="20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: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8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to 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develop </a:t>
            </a:r>
            <a:r>
              <a:rPr lang="en-US" sz="1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Lough Boora Discovery Park into an Eco Tourism destination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of national and international significance</a:t>
            </a:r>
            <a:endParaRPr lang="en-IE" sz="18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lvl="2">
              <a:buFont typeface="Wingdings" panose="05000000000000000000" pitchFamily="2" charset="2"/>
              <a:buChar char="Ø"/>
            </a:pPr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to identify sites that are suitable for </a:t>
            </a:r>
            <a:r>
              <a:rPr lang="en-US" sz="1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data </a:t>
            </a:r>
            <a:r>
              <a:rPr lang="en-US" sz="1800" b="1" dirty="0" err="1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centre</a:t>
            </a:r>
            <a:r>
              <a:rPr lang="en-US" sz="1800" b="1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development</a:t>
            </a:r>
            <a:r>
              <a:rPr lang="en-US" sz="180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and complete a feasibility study and planning designations</a:t>
            </a:r>
            <a:endParaRPr lang="en-IE" sz="18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E" sz="2400" dirty="0" smtClean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IE" sz="2400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425106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0310" y="973668"/>
            <a:ext cx="10857052" cy="959303"/>
          </a:xfrm>
        </p:spPr>
        <p:txBody>
          <a:bodyPr/>
          <a:lstStyle/>
          <a:p>
            <a:r>
              <a:rPr lang="en-IE" b="1" dirty="0" smtClean="0">
                <a:latin typeface="Calibri" panose="020F0502020204030204" pitchFamily="34" charset="0"/>
              </a:rPr>
              <a:t>Big Idea Generation </a:t>
            </a:r>
            <a:r>
              <a:rPr lang="en-IE" b="1" dirty="0" err="1" smtClean="0">
                <a:latin typeface="Calibri" panose="020F0502020204030204" pitchFamily="34" charset="0"/>
              </a:rPr>
              <a:t>Bootcamp</a:t>
            </a:r>
            <a:r>
              <a:rPr lang="en-IE" b="1" dirty="0" smtClean="0">
                <a:latin typeface="Calibri" panose="020F0502020204030204" pitchFamily="34" charset="0"/>
              </a:rPr>
              <a:t> &amp; </a:t>
            </a:r>
            <a:br>
              <a:rPr lang="en-IE" b="1" dirty="0" smtClean="0">
                <a:latin typeface="Calibri" panose="020F0502020204030204" pitchFamily="34" charset="0"/>
              </a:rPr>
            </a:br>
            <a:r>
              <a:rPr lang="en-IE" b="1" dirty="0" smtClean="0">
                <a:latin typeface="Calibri" panose="020F0502020204030204" pitchFamily="34" charset="0"/>
              </a:rPr>
              <a:t>Employment </a:t>
            </a:r>
            <a:r>
              <a:rPr lang="en-IE" b="1" dirty="0">
                <a:latin typeface="Calibri" panose="020F0502020204030204" pitchFamily="34" charset="0"/>
              </a:rPr>
              <a:t>Opportunities in the </a:t>
            </a:r>
            <a:r>
              <a:rPr lang="en-IE" b="1" dirty="0" smtClean="0">
                <a:latin typeface="Calibri" panose="020F0502020204030204" pitchFamily="34" charset="0"/>
              </a:rPr>
              <a:t>Midlands</a:t>
            </a:r>
            <a:r>
              <a:rPr lang="en-IE" b="1" dirty="0">
                <a:latin typeface="Calibri" panose="020F0502020204030204" pitchFamily="34" charset="0"/>
              </a:rPr>
              <a:t>: </a:t>
            </a:r>
            <a:r>
              <a:rPr lang="en-IE" b="1" dirty="0" smtClean="0">
                <a:latin typeface="Calibri" panose="020F0502020204030204" pitchFamily="34" charset="0"/>
              </a:rPr>
              <a:t/>
            </a:r>
            <a:br>
              <a:rPr lang="en-IE" b="1" dirty="0" smtClean="0">
                <a:latin typeface="Calibri" panose="020F0502020204030204" pitchFamily="34" charset="0"/>
              </a:rPr>
            </a:br>
            <a:r>
              <a:rPr lang="en-IE" sz="2400" b="1" i="1" dirty="0" smtClean="0"/>
              <a:t>Skills</a:t>
            </a:r>
            <a:r>
              <a:rPr lang="en-IE" sz="2400" b="1" i="1" dirty="0"/>
              <a:t>, Education &amp; Jobs Fair</a:t>
            </a:r>
            <a:r>
              <a:rPr lang="en-IE" sz="3200" dirty="0"/>
              <a:t/>
            </a:r>
            <a:br>
              <a:rPr lang="en-IE" sz="3200" dirty="0"/>
            </a:br>
            <a:endParaRPr lang="en-IE" sz="32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95197" y="2522477"/>
            <a:ext cx="10813269" cy="3416300"/>
          </a:xfrm>
        </p:spPr>
        <p:txBody>
          <a:bodyPr>
            <a:normAutofit fontScale="85000" lnSpcReduction="10000"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n-IE" sz="28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Friday, May 17</a:t>
            </a:r>
            <a:r>
              <a:rPr lang="en-IE" sz="2800" b="1" baseline="300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th</a:t>
            </a:r>
            <a:r>
              <a:rPr lang="en-IE" sz="28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, 2019, Mount Lucas Training Centre</a:t>
            </a:r>
          </a:p>
          <a:p>
            <a:pPr lvl="1">
              <a:buFont typeface="Wingdings" panose="05000000000000000000" pitchFamily="2" charset="2"/>
              <a:buChar char="Ø"/>
            </a:pPr>
            <a:r>
              <a:rPr lang="en-IE" sz="26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Idea Generation </a:t>
            </a:r>
            <a:r>
              <a:rPr lang="en-IE" sz="2600" b="1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Bootcamp</a:t>
            </a:r>
            <a:endParaRPr lang="en-IE" sz="2600" b="1" dirty="0">
              <a:solidFill>
                <a:schemeClr val="accent1">
                  <a:lumMod val="50000"/>
                </a:schemeClr>
              </a:solidFill>
              <a:latin typeface="Calibri" panose="020F0502020204030204" pitchFamily="34" charset="0"/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n-IE" sz="2600" b="1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Skills, Education &amp; Jobs Fair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IE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Target casual, seasonal and those FT </a:t>
            </a:r>
            <a:r>
              <a:rPr lang="en-IE" sz="24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BnM</a:t>
            </a:r>
            <a:r>
              <a:rPr lang="en-IE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 Employees exiting under VR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IE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Sectoral focus – manufacturing and construction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IE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Working with </a:t>
            </a:r>
            <a:r>
              <a:rPr lang="en-IE" sz="2400" dirty="0" err="1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BnM</a:t>
            </a:r>
            <a:r>
              <a:rPr lang="en-IE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, CIF, IDA Ireland, Enterprise Ireland, LEOs, Regional Skills Forum, ETBs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IE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Engaging with Regional Chambers of Commerce</a:t>
            </a:r>
          </a:p>
          <a:p>
            <a:pPr lvl="2">
              <a:buFont typeface="Wingdings" panose="05000000000000000000" pitchFamily="2" charset="2"/>
              <a:buChar char="Ø"/>
            </a:pPr>
            <a:r>
              <a:rPr lang="en-IE" sz="2400" dirty="0" smtClean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</a:rPr>
              <a:t>Utilising community contacts to promote </a:t>
            </a:r>
          </a:p>
          <a:p>
            <a:pPr lvl="1">
              <a:buFont typeface="Wingdings" panose="05000000000000000000" pitchFamily="2" charset="2"/>
              <a:buChar char="Ø"/>
            </a:pPr>
            <a:endParaRPr lang="en-IE" sz="2600" dirty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11002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>
                <a:solidFill>
                  <a:schemeClr val="bg1"/>
                </a:solidFill>
              </a:rPr>
              <a:t>WG4 – Marketing </a:t>
            </a:r>
            <a:r>
              <a:rPr lang="en-GB" b="1" dirty="0" smtClean="0">
                <a:solidFill>
                  <a:schemeClr val="bg1"/>
                </a:solidFill>
              </a:rPr>
              <a:t>the </a:t>
            </a:r>
            <a:r>
              <a:rPr lang="en-GB" b="1" dirty="0">
                <a:solidFill>
                  <a:schemeClr val="bg1"/>
                </a:solidFill>
              </a:rPr>
              <a:t>Region</a:t>
            </a:r>
            <a:r>
              <a:rPr lang="en-IE" dirty="0">
                <a:solidFill>
                  <a:schemeClr val="bg1"/>
                </a:solidFill>
              </a:rPr>
              <a:t/>
            </a:r>
            <a:br>
              <a:rPr lang="en-IE" dirty="0">
                <a:solidFill>
                  <a:schemeClr val="bg1"/>
                </a:solidFill>
              </a:rPr>
            </a:br>
            <a:endParaRPr lang="en-IE" dirty="0">
              <a:solidFill>
                <a:schemeClr val="bg1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41496" y="2591926"/>
            <a:ext cx="9864145" cy="3416300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E" sz="2000" b="1" dirty="0" smtClean="0">
                <a:solidFill>
                  <a:schemeClr val="accent1">
                    <a:lumMod val="50000"/>
                  </a:schemeClr>
                </a:solidFill>
              </a:rPr>
              <a:t>Being progressed </a:t>
            </a:r>
            <a:r>
              <a:rPr lang="en-IE" sz="2000" b="1" dirty="0" smtClean="0">
                <a:solidFill>
                  <a:schemeClr val="accent1">
                    <a:lumMod val="50000"/>
                  </a:schemeClr>
                </a:solidFill>
              </a:rPr>
              <a:t>under </a:t>
            </a:r>
            <a:r>
              <a:rPr lang="en-IE" sz="2000" b="1" dirty="0" smtClean="0">
                <a:solidFill>
                  <a:schemeClr val="accent1">
                    <a:lumMod val="50000"/>
                  </a:schemeClr>
                </a:solidFill>
              </a:rPr>
              <a:t>the Midlands Regional </a:t>
            </a:r>
            <a:r>
              <a:rPr lang="en-IE" sz="2000" b="1" dirty="0" smtClean="0">
                <a:solidFill>
                  <a:schemeClr val="accent1">
                    <a:lumMod val="50000"/>
                  </a:schemeClr>
                </a:solidFill>
              </a:rPr>
              <a:t>Enterprise </a:t>
            </a:r>
            <a:r>
              <a:rPr lang="en-IE" sz="2000" b="1" dirty="0" smtClean="0">
                <a:solidFill>
                  <a:schemeClr val="accent1">
                    <a:lumMod val="50000"/>
                  </a:schemeClr>
                </a:solidFill>
              </a:rPr>
              <a:t>Plan </a:t>
            </a:r>
            <a:r>
              <a:rPr lang="en-IE" sz="2000" b="1" dirty="0" smtClean="0">
                <a:solidFill>
                  <a:schemeClr val="accent1">
                    <a:lumMod val="50000"/>
                  </a:schemeClr>
                </a:solidFill>
              </a:rPr>
              <a:t>to 2020, Objective 4: Enhance the </a:t>
            </a:r>
            <a:r>
              <a:rPr lang="en-IE" sz="2000" b="1" dirty="0" smtClean="0">
                <a:solidFill>
                  <a:schemeClr val="accent1">
                    <a:lumMod val="50000"/>
                  </a:schemeClr>
                </a:solidFill>
              </a:rPr>
              <a:t>collective offering of the Midlands as a place to live, work and invest in.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E" sz="1800" dirty="0">
                <a:solidFill>
                  <a:schemeClr val="accent1">
                    <a:lumMod val="50000"/>
                  </a:schemeClr>
                </a:solidFill>
              </a:rPr>
              <a:t>Audit of Co-working Space in the Region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E" sz="1800" dirty="0" smtClean="0">
                <a:solidFill>
                  <a:schemeClr val="accent1">
                    <a:lumMod val="50000"/>
                  </a:schemeClr>
                </a:solidFill>
              </a:rPr>
              <a:t>Relocation Survey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E" sz="1800" dirty="0" smtClean="0">
                <a:solidFill>
                  <a:schemeClr val="accent1">
                    <a:lumMod val="50000"/>
                  </a:schemeClr>
                </a:solidFill>
              </a:rPr>
              <a:t>Development of </a:t>
            </a:r>
            <a:r>
              <a:rPr lang="en-IE" sz="1800" dirty="0" smtClean="0">
                <a:solidFill>
                  <a:schemeClr val="accent1">
                    <a:lumMod val="50000"/>
                  </a:schemeClr>
                </a:solidFill>
              </a:rPr>
              <a:t>a Value Proposition for the Midland Region </a:t>
            </a:r>
            <a:endParaRPr lang="en-IE" sz="1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E" sz="1800" dirty="0" smtClean="0">
                <a:solidFill>
                  <a:schemeClr val="accent1">
                    <a:lumMod val="50000"/>
                  </a:schemeClr>
                </a:solidFill>
              </a:rPr>
              <a:t>Establishment of Team Midlands </a:t>
            </a:r>
            <a:endParaRPr lang="en-IE" sz="1800" dirty="0" smtClean="0">
              <a:solidFill>
                <a:schemeClr val="accent1">
                  <a:lumMod val="50000"/>
                </a:schemeClr>
              </a:solidFill>
            </a:endParaRP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IE" sz="2100" b="1" dirty="0" smtClean="0">
                <a:solidFill>
                  <a:schemeClr val="accent1">
                    <a:lumMod val="50000"/>
                  </a:schemeClr>
                </a:solidFill>
              </a:rPr>
              <a:t>National </a:t>
            </a:r>
            <a:r>
              <a:rPr lang="en-IE" sz="2100" b="1" dirty="0" smtClean="0">
                <a:solidFill>
                  <a:schemeClr val="accent1">
                    <a:lumMod val="50000"/>
                  </a:schemeClr>
                </a:solidFill>
              </a:rPr>
              <a:t>Conference </a:t>
            </a:r>
            <a:r>
              <a:rPr lang="en-US" sz="2100" b="1" dirty="0" smtClean="0">
                <a:solidFill>
                  <a:schemeClr val="accent1">
                    <a:lumMod val="50000"/>
                  </a:schemeClr>
                </a:solidFill>
              </a:rPr>
              <a:t>Creating </a:t>
            </a:r>
            <a:r>
              <a:rPr lang="en-US" sz="2100" b="1" dirty="0">
                <a:solidFill>
                  <a:schemeClr val="accent1">
                    <a:lumMod val="50000"/>
                  </a:schemeClr>
                </a:solidFill>
              </a:rPr>
              <a:t>Business Opportunities from </a:t>
            </a:r>
            <a:r>
              <a:rPr lang="en-US" sz="2100" b="1" dirty="0" smtClean="0">
                <a:solidFill>
                  <a:schemeClr val="accent1">
                    <a:lumMod val="50000"/>
                  </a:schemeClr>
                </a:solidFill>
              </a:rPr>
              <a:t>Climate Change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843162">
            <a:off x="9623166" y="3209619"/>
            <a:ext cx="2219709" cy="31492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6233871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 Boardroom">
  <a:themeElements>
    <a:clrScheme name="Office 2007-201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Ion Boardroom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 Boardroom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 Boardroom" id="{FC33163D-4339-46B1-8EED-24C834239D99}" vid="{EC7F02AD-9687-440F-A9DF-FAA6F22270D7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 Boardroom</Template>
  <TotalTime>1671</TotalTime>
  <Words>741</Words>
  <Application>Microsoft Office PowerPoint</Application>
  <PresentationFormat>Widescreen</PresentationFormat>
  <Paragraphs>182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0" baseType="lpstr">
      <vt:lpstr>Arial</vt:lpstr>
      <vt:lpstr>Calibri</vt:lpstr>
      <vt:lpstr>Century Gothic</vt:lpstr>
      <vt:lpstr>Times New Roman</vt:lpstr>
      <vt:lpstr>Wingdings</vt:lpstr>
      <vt:lpstr>Wingdings 3</vt:lpstr>
      <vt:lpstr>Ion Boardroom</vt:lpstr>
      <vt:lpstr>Regional Transition Team   Midlands Regional Enterprise Plan to 2020</vt:lpstr>
      <vt:lpstr>Bord na Mona &amp; the Midlands…… its part of our DNA</vt:lpstr>
      <vt:lpstr>21 Bog Areas will cease operations in 2019</vt:lpstr>
      <vt:lpstr>Employees leaving in 2019</vt:lpstr>
      <vt:lpstr>Objectives of Regional Transition Team</vt:lpstr>
      <vt:lpstr>Membership of Transition Team </vt:lpstr>
      <vt:lpstr>Programme of Work to deliver on objectives of the Regional Transition Team</vt:lpstr>
      <vt:lpstr>WG1 - Securing special status / designation for Offaly and the Midland Region &amp; Funding Opportunities </vt:lpstr>
      <vt:lpstr>Informing Policy….. Midlands Regional Enterprise Plan to 2020</vt:lpstr>
      <vt:lpstr>WG2 - Addressing the needs of those offered redundancy &amp; Emerging Employment Opportunities  </vt:lpstr>
      <vt:lpstr>WG3 - Emerging Property/Land Opportunities </vt:lpstr>
      <vt:lpstr>Big Idea Generation Bootcamp &amp;  Employment Opportunities in the Midlands:  Skills, Education &amp; Jobs Fair </vt:lpstr>
      <vt:lpstr>WG4 – Marketing the Region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Sarah Morgan</dc:creator>
  <cp:lastModifiedBy>Sarah Morgan</cp:lastModifiedBy>
  <cp:revision>103</cp:revision>
  <cp:lastPrinted>2019-04-24T09:23:39Z</cp:lastPrinted>
  <dcterms:created xsi:type="dcterms:W3CDTF">2019-04-14T18:17:30Z</dcterms:created>
  <dcterms:modified xsi:type="dcterms:W3CDTF">2019-04-24T10:03:08Z</dcterms:modified>
</cp:coreProperties>
</file>